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56" r:id="rId2"/>
    <p:sldId id="257" r:id="rId3"/>
  </p:sldIdLst>
  <p:sldSz cx="9144000" cy="6858000" type="screen4x3"/>
  <p:notesSz cx="674211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33" userDrawn="1">
          <p15:clr>
            <a:srgbClr val="A4A3A4"/>
          </p15:clr>
        </p15:guide>
        <p15:guide id="2" pos="5556" userDrawn="1">
          <p15:clr>
            <a:srgbClr val="A4A3A4"/>
          </p15:clr>
        </p15:guide>
        <p15:guide id="3" pos="19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ckenna L (Linda)" initials="ML(" lastIdx="6" clrIdx="0">
    <p:extLst>
      <p:ext uri="{19B8F6BF-5375-455C-9EA6-DF929625EA0E}">
        <p15:presenceInfo xmlns:p15="http://schemas.microsoft.com/office/powerpoint/2012/main" userId="S-1-5-21-765483983-692928010-316617838-4157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A23F"/>
    <a:srgbClr val="CFE0CE"/>
    <a:srgbClr val="E9F0E8"/>
    <a:srgbClr val="77AB96"/>
    <a:srgbClr val="FCF2F6"/>
    <a:srgbClr val="FFFFCC"/>
    <a:srgbClr val="D4E5CE"/>
    <a:srgbClr val="EBF2E8"/>
    <a:srgbClr val="004D40"/>
    <a:srgbClr val="C4B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8" autoAdjust="0"/>
    <p:restoredTop sz="94651" autoAdjust="0"/>
  </p:normalViewPr>
  <p:slideViewPr>
    <p:cSldViewPr snapToGrid="0">
      <p:cViewPr varScale="1">
        <p:scale>
          <a:sx n="109" d="100"/>
          <a:sy n="109" d="100"/>
        </p:scale>
        <p:origin x="1596" y="78"/>
      </p:cViewPr>
      <p:guideLst>
        <p:guide orient="horz" pos="4133"/>
        <p:guide pos="5556"/>
        <p:guide pos="190"/>
      </p:guideLst>
    </p:cSldViewPr>
  </p:slideViewPr>
  <p:notesTextViewPr>
    <p:cViewPr>
      <p:scale>
        <a:sx n="1" d="1"/>
        <a:sy n="1" d="1"/>
      </p:scale>
      <p:origin x="0" y="0"/>
    </p:cViewPr>
  </p:notesTextViewPr>
  <p:notesViewPr>
    <p:cSldViewPr snapToGrid="0">
      <p:cViewPr varScale="1">
        <p:scale>
          <a:sx n="70" d="100"/>
          <a:sy n="70" d="100"/>
        </p:scale>
        <p:origin x="3608"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6A36CF6-03D5-4D0E-80CA-4BE2F053D2B3}"/>
              </a:ext>
            </a:extLst>
          </p:cNvPr>
          <p:cNvSpPr>
            <a:spLocks noGrp="1"/>
          </p:cNvSpPr>
          <p:nvPr>
            <p:ph type="hdr" sz="quarter"/>
          </p:nvPr>
        </p:nvSpPr>
        <p:spPr>
          <a:xfrm>
            <a:off x="0" y="0"/>
            <a:ext cx="2921000" cy="495300"/>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C8C425B2-5343-449A-82AB-2D0E4DF1FAE8}"/>
              </a:ext>
            </a:extLst>
          </p:cNvPr>
          <p:cNvSpPr>
            <a:spLocks noGrp="1"/>
          </p:cNvSpPr>
          <p:nvPr>
            <p:ph type="dt" sz="quarter" idx="1"/>
          </p:nvPr>
        </p:nvSpPr>
        <p:spPr>
          <a:xfrm>
            <a:off x="3819525" y="0"/>
            <a:ext cx="2921000" cy="495300"/>
          </a:xfrm>
          <a:prstGeom prst="rect">
            <a:avLst/>
          </a:prstGeom>
        </p:spPr>
        <p:txBody>
          <a:bodyPr vert="horz" lIns="91440" tIns="45720" rIns="91440" bIns="45720" rtlCol="0"/>
          <a:lstStyle>
            <a:lvl1pPr algn="r">
              <a:defRPr sz="1200"/>
            </a:lvl1pPr>
          </a:lstStyle>
          <a:p>
            <a:fld id="{77234137-8614-4664-BACE-2B1A5572A2DD}" type="datetimeFigureOut">
              <a:rPr lang="en-GB" smtClean="0"/>
              <a:t>04/02/2022</a:t>
            </a:fld>
            <a:endParaRPr lang="en-GB"/>
          </a:p>
        </p:txBody>
      </p:sp>
      <p:sp>
        <p:nvSpPr>
          <p:cNvPr id="4" name="Footer Placeholder 3">
            <a:extLst>
              <a:ext uri="{FF2B5EF4-FFF2-40B4-BE49-F238E27FC236}">
                <a16:creationId xmlns:a16="http://schemas.microsoft.com/office/drawing/2014/main" id="{0E365515-3C26-4A30-8ACC-1B72BF3B47A2}"/>
              </a:ext>
            </a:extLst>
          </p:cNvPr>
          <p:cNvSpPr>
            <a:spLocks noGrp="1"/>
          </p:cNvSpPr>
          <p:nvPr>
            <p:ph type="ftr" sz="quarter" idx="2"/>
          </p:nvPr>
        </p:nvSpPr>
        <p:spPr>
          <a:xfrm>
            <a:off x="0" y="9377363"/>
            <a:ext cx="2921000"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BF33F9D-D19C-4C0C-96C6-E3F73E3B5E2E}"/>
              </a:ext>
            </a:extLst>
          </p:cNvPr>
          <p:cNvSpPr>
            <a:spLocks noGrp="1"/>
          </p:cNvSpPr>
          <p:nvPr>
            <p:ph type="sldNum" sz="quarter" idx="3"/>
          </p:nvPr>
        </p:nvSpPr>
        <p:spPr>
          <a:xfrm>
            <a:off x="3819525" y="9377363"/>
            <a:ext cx="2921000" cy="495300"/>
          </a:xfrm>
          <a:prstGeom prst="rect">
            <a:avLst/>
          </a:prstGeom>
        </p:spPr>
        <p:txBody>
          <a:bodyPr vert="horz" lIns="91440" tIns="45720" rIns="91440" bIns="45720" rtlCol="0" anchor="b"/>
          <a:lstStyle>
            <a:lvl1pPr algn="r">
              <a:defRPr sz="1200"/>
            </a:lvl1pPr>
          </a:lstStyle>
          <a:p>
            <a:fld id="{3B12863E-0C71-4763-BCFB-B333BF336D1A}" type="slidenum">
              <a:rPr lang="en-GB" smtClean="0"/>
              <a:t>‹#›</a:t>
            </a:fld>
            <a:endParaRPr lang="en-GB"/>
          </a:p>
        </p:txBody>
      </p:sp>
    </p:spTree>
    <p:extLst>
      <p:ext uri="{BB962C8B-B14F-4D97-AF65-F5344CB8AC3E}">
        <p14:creationId xmlns:p14="http://schemas.microsoft.com/office/powerpoint/2010/main" val="26678830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34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18971" y="0"/>
            <a:ext cx="2921582" cy="495348"/>
          </a:xfrm>
          <a:prstGeom prst="rect">
            <a:avLst/>
          </a:prstGeom>
        </p:spPr>
        <p:txBody>
          <a:bodyPr vert="horz" lIns="91440" tIns="45720" rIns="91440" bIns="45720" rtlCol="0"/>
          <a:lstStyle>
            <a:lvl1pPr algn="r">
              <a:defRPr sz="1200"/>
            </a:lvl1pPr>
          </a:lstStyle>
          <a:p>
            <a:fld id="{E42AAE92-421A-4A01-AB27-25DC7C2B92F7}" type="datetimeFigureOut">
              <a:rPr lang="en-GB" smtClean="0"/>
              <a:t>04/02/2022</a:t>
            </a:fld>
            <a:endParaRPr lang="en-GB" dirty="0"/>
          </a:p>
        </p:txBody>
      </p:sp>
      <p:sp>
        <p:nvSpPr>
          <p:cNvPr id="4" name="Slide Image Placeholder 3"/>
          <p:cNvSpPr>
            <a:spLocks noGrp="1" noRot="1" noChangeAspect="1"/>
          </p:cNvSpPr>
          <p:nvPr>
            <p:ph type="sldImg" idx="2"/>
          </p:nvPr>
        </p:nvSpPr>
        <p:spPr>
          <a:xfrm>
            <a:off x="1150938" y="1233488"/>
            <a:ext cx="4440237" cy="3332162"/>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4212" y="4751219"/>
            <a:ext cx="5393690" cy="388736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7"/>
            <a:ext cx="2921582" cy="49534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18971" y="9377317"/>
            <a:ext cx="2921582" cy="495347"/>
          </a:xfrm>
          <a:prstGeom prst="rect">
            <a:avLst/>
          </a:prstGeom>
        </p:spPr>
        <p:txBody>
          <a:bodyPr vert="horz" lIns="91440" tIns="45720" rIns="91440" bIns="45720" rtlCol="0" anchor="b"/>
          <a:lstStyle>
            <a:lvl1pPr algn="r">
              <a:defRPr sz="1200"/>
            </a:lvl1pPr>
          </a:lstStyle>
          <a:p>
            <a:fld id="{42121275-EB25-4069-BA1F-4F44026FAD47}" type="slidenum">
              <a:rPr lang="en-GB" smtClean="0"/>
              <a:t>‹#›</a:t>
            </a:fld>
            <a:endParaRPr lang="en-GB" dirty="0"/>
          </a:p>
        </p:txBody>
      </p:sp>
    </p:spTree>
    <p:extLst>
      <p:ext uri="{BB962C8B-B14F-4D97-AF65-F5344CB8AC3E}">
        <p14:creationId xmlns:p14="http://schemas.microsoft.com/office/powerpoint/2010/main" val="487668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4174141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3324927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2565692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4052492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1827540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3058436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3191047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1362854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935477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3562510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314265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B0740C-ED62-41A2-85DE-0767A449B459}" type="datetimeFigureOut">
              <a:rPr lang="en-GB" smtClean="0"/>
              <a:t>04/02/2022</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3146FB-280F-46A8-9E13-C311143608B1}" type="slidenum">
              <a:rPr lang="en-GB" smtClean="0"/>
              <a:t>‹#›</a:t>
            </a:fld>
            <a:endParaRPr lang="en-GB" dirty="0"/>
          </a:p>
        </p:txBody>
      </p:sp>
    </p:spTree>
    <p:extLst>
      <p:ext uri="{BB962C8B-B14F-4D97-AF65-F5344CB8AC3E}">
        <p14:creationId xmlns:p14="http://schemas.microsoft.com/office/powerpoint/2010/main" val="32761694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title="Rectangle for design purposes">
            <a:extLst>
              <a:ext uri="{FF2B5EF4-FFF2-40B4-BE49-F238E27FC236}">
                <a16:creationId xmlns:a16="http://schemas.microsoft.com/office/drawing/2014/main" id="{12E7DC4F-BC68-4D60-8F30-23531AEFFFC9}"/>
              </a:ext>
            </a:extLst>
          </p:cNvPr>
          <p:cNvSpPr/>
          <p:nvPr/>
        </p:nvSpPr>
        <p:spPr>
          <a:xfrm>
            <a:off x="5371800" y="834334"/>
            <a:ext cx="3612313" cy="596266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a:extLst>
              <a:ext uri="{FF2B5EF4-FFF2-40B4-BE49-F238E27FC236}">
                <a16:creationId xmlns:a16="http://schemas.microsoft.com/office/drawing/2014/main" id="{24186A95-90D4-4068-8920-B62E96E42CAC}"/>
              </a:ext>
            </a:extLst>
          </p:cNvPr>
          <p:cNvSpPr txBox="1"/>
          <p:nvPr/>
        </p:nvSpPr>
        <p:spPr>
          <a:xfrm>
            <a:off x="8524068" y="478364"/>
            <a:ext cx="371959" cy="215444"/>
          </a:xfrm>
          <a:prstGeom prst="rect">
            <a:avLst/>
          </a:prstGeom>
          <a:noFill/>
        </p:spPr>
        <p:txBody>
          <a:bodyPr wrap="square" rtlCol="0">
            <a:spAutoFit/>
          </a:bodyPr>
          <a:lstStyle/>
          <a:p>
            <a:pPr algn="ctr"/>
            <a:r>
              <a:rPr lang="en-GB" sz="800" b="1" dirty="0">
                <a:solidFill>
                  <a:schemeClr val="bg1"/>
                </a:solidFill>
                <a:latin typeface="Verdana" panose="020B0604030504040204" pitchFamily="34" charset="0"/>
                <a:ea typeface="Verdana" panose="020B0604030504040204" pitchFamily="34" charset="0"/>
              </a:rPr>
              <a:t>Q1</a:t>
            </a:r>
          </a:p>
        </p:txBody>
      </p:sp>
      <p:sp>
        <p:nvSpPr>
          <p:cNvPr id="7" name="Rectangle 6" title="FLS Logo"/>
          <p:cNvSpPr/>
          <p:nvPr/>
        </p:nvSpPr>
        <p:spPr>
          <a:xfrm>
            <a:off x="277978" y="247566"/>
            <a:ext cx="3667005" cy="4597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1" name="Picture 10" title="FLS logo"/>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77977" y="176150"/>
            <a:ext cx="3484646" cy="613203"/>
          </a:xfrm>
          <a:prstGeom prst="rect">
            <a:avLst/>
          </a:prstGeom>
        </p:spPr>
      </p:pic>
      <p:sp>
        <p:nvSpPr>
          <p:cNvPr id="14" name="Rectangle 13" title="Contains title of the document"/>
          <p:cNvSpPr/>
          <p:nvPr/>
        </p:nvSpPr>
        <p:spPr>
          <a:xfrm>
            <a:off x="6231695" y="196045"/>
            <a:ext cx="2664331" cy="5255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TextBox 16"/>
          <p:cNvSpPr txBox="1"/>
          <p:nvPr/>
        </p:nvSpPr>
        <p:spPr>
          <a:xfrm>
            <a:off x="5656212" y="66570"/>
            <a:ext cx="3425280" cy="738664"/>
          </a:xfrm>
          <a:prstGeom prst="rect">
            <a:avLst/>
          </a:prstGeom>
          <a:noFill/>
        </p:spPr>
        <p:txBody>
          <a:bodyPr wrap="square" rtlCol="0">
            <a:spAutoFit/>
          </a:bodyPr>
          <a:lstStyle/>
          <a:p>
            <a:r>
              <a:rPr lang="en-GB" sz="2400" b="1" dirty="0">
                <a:solidFill>
                  <a:schemeClr val="tx2"/>
                </a:solidFill>
                <a:cs typeface="Calibri Light" panose="020F0302020204030204" pitchFamily="34" charset="0"/>
              </a:rPr>
              <a:t>Corporate Performance</a:t>
            </a:r>
          </a:p>
          <a:p>
            <a:pPr lvl="1"/>
            <a:r>
              <a:rPr lang="en-GB" dirty="0">
                <a:solidFill>
                  <a:srgbClr val="035F1D"/>
                </a:solidFill>
              </a:rPr>
              <a:t>      </a:t>
            </a:r>
            <a:r>
              <a:rPr lang="en-GB" dirty="0">
                <a:solidFill>
                  <a:srgbClr val="48A23F"/>
                </a:solidFill>
              </a:rPr>
              <a:t>Dashboard </a:t>
            </a:r>
            <a:r>
              <a:rPr lang="en-GB" dirty="0" smtClean="0">
                <a:solidFill>
                  <a:srgbClr val="48A23F"/>
                </a:solidFill>
              </a:rPr>
              <a:t>2021/22   </a:t>
            </a:r>
            <a:endParaRPr lang="en-GB" dirty="0">
              <a:solidFill>
                <a:srgbClr val="48A23F"/>
              </a:solidFill>
            </a:endParaRPr>
          </a:p>
        </p:txBody>
      </p:sp>
      <p:sp>
        <p:nvSpPr>
          <p:cNvPr id="24" name="Oval 23"/>
          <p:cNvSpPr/>
          <p:nvPr/>
        </p:nvSpPr>
        <p:spPr>
          <a:xfrm>
            <a:off x="8425475" y="475176"/>
            <a:ext cx="284572" cy="297576"/>
          </a:xfrm>
          <a:prstGeom prst="ellipse">
            <a:avLst/>
          </a:prstGeom>
          <a:solidFill>
            <a:srgbClr val="48A23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00" b="1" dirty="0" err="1" smtClean="0">
                <a:solidFill>
                  <a:schemeClr val="bg1"/>
                </a:solidFill>
              </a:rPr>
              <a:t>Q1</a:t>
            </a:r>
            <a:endParaRPr lang="en-GB" sz="1000" b="1" dirty="0">
              <a:solidFill>
                <a:schemeClr val="bg1"/>
              </a:solidFill>
            </a:endParaRPr>
          </a:p>
        </p:txBody>
      </p:sp>
      <p:graphicFrame>
        <p:nvGraphicFramePr>
          <p:cNvPr id="2" name="Table 1" descr="Includes information on progress made against each KPI" title="KPI Table "/>
          <p:cNvGraphicFramePr>
            <a:graphicFrameLocks noGrp="1"/>
          </p:cNvGraphicFramePr>
          <p:nvPr>
            <p:extLst>
              <p:ext uri="{D42A27DB-BD31-4B8C-83A1-F6EECF244321}">
                <p14:modId xmlns:p14="http://schemas.microsoft.com/office/powerpoint/2010/main" val="3865087530"/>
              </p:ext>
            </p:extLst>
          </p:nvPr>
        </p:nvGraphicFramePr>
        <p:xfrm>
          <a:off x="201697" y="820733"/>
          <a:ext cx="5103853" cy="4437123"/>
        </p:xfrm>
        <a:graphic>
          <a:graphicData uri="http://schemas.openxmlformats.org/drawingml/2006/table">
            <a:tbl>
              <a:tblPr firstRow="1" bandRow="1">
                <a:tableStyleId>{5C22544A-7EE6-4342-B048-85BDC9FD1C3A}</a:tableStyleId>
              </a:tblPr>
              <a:tblGrid>
                <a:gridCol w="627734">
                  <a:extLst>
                    <a:ext uri="{9D8B030D-6E8A-4147-A177-3AD203B41FA5}">
                      <a16:colId xmlns:a16="http://schemas.microsoft.com/office/drawing/2014/main" val="1507382473"/>
                    </a:ext>
                  </a:extLst>
                </a:gridCol>
                <a:gridCol w="2420601">
                  <a:extLst>
                    <a:ext uri="{9D8B030D-6E8A-4147-A177-3AD203B41FA5}">
                      <a16:colId xmlns:a16="http://schemas.microsoft.com/office/drawing/2014/main" val="1128906626"/>
                    </a:ext>
                  </a:extLst>
                </a:gridCol>
                <a:gridCol w="1000485">
                  <a:extLst>
                    <a:ext uri="{9D8B030D-6E8A-4147-A177-3AD203B41FA5}">
                      <a16:colId xmlns:a16="http://schemas.microsoft.com/office/drawing/2014/main" val="1645236960"/>
                    </a:ext>
                  </a:extLst>
                </a:gridCol>
                <a:gridCol w="393845">
                  <a:extLst>
                    <a:ext uri="{9D8B030D-6E8A-4147-A177-3AD203B41FA5}">
                      <a16:colId xmlns:a16="http://schemas.microsoft.com/office/drawing/2014/main" val="3693055136"/>
                    </a:ext>
                  </a:extLst>
                </a:gridCol>
                <a:gridCol w="661188">
                  <a:extLst>
                    <a:ext uri="{9D8B030D-6E8A-4147-A177-3AD203B41FA5}">
                      <a16:colId xmlns:a16="http://schemas.microsoft.com/office/drawing/2014/main" val="2816467151"/>
                    </a:ext>
                  </a:extLst>
                </a:gridCol>
              </a:tblGrid>
              <a:tr h="280593">
                <a:tc>
                  <a:txBody>
                    <a:bodyPr/>
                    <a:lstStyle/>
                    <a:p>
                      <a:pPr marL="0" lvl="0" indent="0">
                        <a:spcAft>
                          <a:spcPts val="0"/>
                        </a:spcAft>
                        <a:buFont typeface="Symbol" panose="05050102010706020507" pitchFamily="18" charset="2"/>
                        <a:buNone/>
                      </a:pPr>
                      <a:r>
                        <a:rPr lang="en-GB" sz="900" dirty="0" smtClean="0">
                          <a:effectLst/>
                          <a:latin typeface="+mn-lt"/>
                          <a:ea typeface="Times New Roman" panose="02020603050405020304" pitchFamily="18" charset="0"/>
                          <a:cs typeface="Times New Roman" panose="02020603050405020304" pitchFamily="18" charset="0"/>
                        </a:rPr>
                        <a:t>Corporate</a:t>
                      </a:r>
                      <a:r>
                        <a:rPr lang="en-GB" sz="900" baseline="0" dirty="0" smtClean="0">
                          <a:effectLst/>
                          <a:latin typeface="+mn-lt"/>
                          <a:ea typeface="Times New Roman" panose="02020603050405020304" pitchFamily="18" charset="0"/>
                          <a:cs typeface="Times New Roman" panose="02020603050405020304" pitchFamily="18" charset="0"/>
                        </a:rPr>
                        <a:t> Outcome</a:t>
                      </a:r>
                      <a:endParaRPr lang="en-GB" sz="9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spcAft>
                          <a:spcPts val="0"/>
                        </a:spcAft>
                        <a:buFont typeface="Symbol" panose="05050102010706020507" pitchFamily="18" charset="2"/>
                        <a:buNone/>
                      </a:pPr>
                      <a:r>
                        <a:rPr lang="en-GB" sz="900" kern="1200" dirty="0">
                          <a:effectLst/>
                        </a:rPr>
                        <a:t>Key Performance Indicators</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spcAft>
                          <a:spcPts val="0"/>
                        </a:spcAft>
                        <a:buFont typeface="Symbol" panose="05050102010706020507" pitchFamily="18" charset="2"/>
                        <a:buNone/>
                      </a:pPr>
                      <a:r>
                        <a:rPr lang="en-GB" sz="900" kern="1200" dirty="0">
                          <a:effectLst/>
                        </a:rPr>
                        <a:t>Target</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algn="ctr"/>
                      <a:r>
                        <a:rPr lang="en-GB" sz="900" dirty="0" smtClean="0"/>
                        <a:t>RAG</a:t>
                      </a:r>
                      <a:endParaRPr lang="en-GB" sz="900" dirty="0"/>
                    </a:p>
                  </a:txBody>
                  <a:tcPr/>
                </a:tc>
                <a:tc>
                  <a:txBody>
                    <a:bodyPr/>
                    <a:lstStyle/>
                    <a:p>
                      <a:pPr algn="ctr"/>
                      <a:r>
                        <a:rPr lang="en-GB" sz="900" dirty="0" smtClean="0"/>
                        <a:t>Status</a:t>
                      </a:r>
                    </a:p>
                    <a:p>
                      <a:pPr algn="ctr"/>
                      <a:endParaRPr lang="en-GB" sz="900" dirty="0"/>
                    </a:p>
                  </a:txBody>
                  <a:tcPr/>
                </a:tc>
                <a:extLst>
                  <a:ext uri="{0D108BD9-81ED-4DB2-BD59-A6C34878D82A}">
                    <a16:rowId xmlns:a16="http://schemas.microsoft.com/office/drawing/2014/main" val="3863100792"/>
                  </a:ext>
                </a:extLst>
              </a:tr>
              <a:tr h="269755">
                <a:tc>
                  <a:txBody>
                    <a:bodyPr/>
                    <a:lstStyle/>
                    <a:p>
                      <a:pPr marL="0" lvl="0" indent="0">
                        <a:lnSpc>
                          <a:spcPts val="900"/>
                        </a:lnSpc>
                        <a:spcAft>
                          <a:spcPts val="0"/>
                        </a:spcAft>
                        <a:buFont typeface="Symbol" panose="05050102010706020507" pitchFamily="18" charset="2"/>
                        <a:buNone/>
                      </a:pPr>
                      <a:endParaRPr lang="en-GB" sz="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800" kern="1200" dirty="0">
                          <a:effectLst/>
                        </a:rPr>
                        <a:t>Volume of </a:t>
                      </a:r>
                      <a:r>
                        <a:rPr lang="en-GB" sz="800" kern="1200" dirty="0" smtClean="0">
                          <a:effectLst/>
                        </a:rPr>
                        <a:t>timber </a:t>
                      </a:r>
                      <a:r>
                        <a:rPr lang="en-GB" sz="800" kern="1200" dirty="0">
                          <a:effectLst/>
                        </a:rPr>
                        <a:t>brought to the market</a:t>
                      </a:r>
                      <a:endParaRPr lang="en-GB" sz="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Symbol" panose="05050102010706020507" pitchFamily="18" charset="2"/>
                        <a:buNone/>
                      </a:pPr>
                      <a:r>
                        <a:rPr lang="en-GB" sz="800" kern="1200" dirty="0" smtClean="0">
                          <a:effectLst/>
                        </a:rPr>
                        <a:t>3.2 </a:t>
                      </a:r>
                      <a:r>
                        <a:rPr lang="en-GB" sz="800" kern="1200" dirty="0">
                          <a:effectLst/>
                        </a:rPr>
                        <a:t>m</a:t>
                      </a:r>
                      <a:r>
                        <a:rPr lang="en-GB" sz="800" kern="1200" baseline="30000" dirty="0">
                          <a:effectLst/>
                        </a:rPr>
                        <a:t>3</a:t>
                      </a:r>
                      <a:r>
                        <a:rPr lang="en-GB" sz="800" kern="1200" dirty="0">
                          <a:effectLst/>
                        </a:rPr>
                        <a:t> obs </a:t>
                      </a:r>
                      <a:endParaRPr lang="en-GB" sz="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800" dirty="0"/>
                    </a:p>
                  </a:txBody>
                  <a:tcPr>
                    <a:solidFill>
                      <a:srgbClr val="FFC000"/>
                    </a:solidFill>
                  </a:tcPr>
                </a:tc>
                <a:tc>
                  <a:txBody>
                    <a:bodyPr/>
                    <a:lstStyle/>
                    <a:p>
                      <a:endParaRPr lang="en-GB" sz="800" dirty="0"/>
                    </a:p>
                  </a:txBody>
                  <a:tcPr>
                    <a:solidFill>
                      <a:srgbClr val="CFE0CE"/>
                    </a:solidFill>
                  </a:tcPr>
                </a:tc>
                <a:extLst>
                  <a:ext uri="{0D108BD9-81ED-4DB2-BD59-A6C34878D82A}">
                    <a16:rowId xmlns:a16="http://schemas.microsoft.com/office/drawing/2014/main" val="1875069400"/>
                  </a:ext>
                </a:extLst>
              </a:tr>
              <a:tr h="285658">
                <a:tc>
                  <a:txBody>
                    <a:bodyPr/>
                    <a:lstStyle/>
                    <a:p>
                      <a:pPr marL="0" lvl="0" indent="0">
                        <a:lnSpc>
                          <a:spcPts val="900"/>
                        </a:lnSpc>
                        <a:spcAft>
                          <a:spcPts val="0"/>
                        </a:spcAft>
                        <a:buFont typeface="Symbol" panose="05050102010706020507" pitchFamily="18" charset="2"/>
                        <a:buNone/>
                      </a:pPr>
                      <a:endParaRPr lang="en-GB" sz="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800" kern="1200" dirty="0" smtClean="0">
                          <a:effectLst/>
                        </a:rPr>
                        <a:t>Area of land awaiting restocking</a:t>
                      </a:r>
                      <a:endParaRPr lang="en-GB" sz="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Symbol" panose="05050102010706020507" pitchFamily="18" charset="2"/>
                        <a:buNone/>
                      </a:pPr>
                      <a:r>
                        <a:rPr lang="en-GB" sz="800" dirty="0" smtClean="0">
                          <a:effectLst/>
                          <a:latin typeface="+mn-lt"/>
                          <a:ea typeface="Times New Roman" panose="02020603050405020304" pitchFamily="18" charset="0"/>
                          <a:cs typeface="Times New Roman" panose="02020603050405020304" pitchFamily="18" charset="0"/>
                        </a:rPr>
                        <a:t>Reduce</a:t>
                      </a:r>
                      <a:r>
                        <a:rPr lang="en-GB" sz="800" baseline="0" dirty="0" smtClean="0">
                          <a:effectLst/>
                          <a:latin typeface="+mn-lt"/>
                          <a:ea typeface="Times New Roman" panose="02020603050405020304" pitchFamily="18" charset="0"/>
                          <a:cs typeface="Times New Roman" panose="02020603050405020304" pitchFamily="18" charset="0"/>
                        </a:rPr>
                        <a:t> from 20/21 figure</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800" dirty="0"/>
                    </a:p>
                  </a:txBody>
                  <a:tcPr>
                    <a:solidFill>
                      <a:srgbClr val="00B050"/>
                    </a:solidFill>
                  </a:tcPr>
                </a:tc>
                <a:tc>
                  <a:txBody>
                    <a:bodyPr/>
                    <a:lstStyle/>
                    <a:p>
                      <a:endParaRPr lang="en-GB" sz="800" dirty="0"/>
                    </a:p>
                  </a:txBody>
                  <a:tcPr>
                    <a:solidFill>
                      <a:srgbClr val="E9F0E8"/>
                    </a:solidFill>
                  </a:tcPr>
                </a:tc>
                <a:extLst>
                  <a:ext uri="{0D108BD9-81ED-4DB2-BD59-A6C34878D82A}">
                    <a16:rowId xmlns:a16="http://schemas.microsoft.com/office/drawing/2014/main" val="3762708703"/>
                  </a:ext>
                </a:extLst>
              </a:tr>
              <a:tr h="175370">
                <a:tc>
                  <a:txBody>
                    <a:bodyPr/>
                    <a:lstStyle/>
                    <a:p>
                      <a:pPr marL="0" lvl="0" indent="0">
                        <a:lnSpc>
                          <a:spcPts val="900"/>
                        </a:lnSpc>
                        <a:spcAft>
                          <a:spcPts val="0"/>
                        </a:spcAft>
                        <a:buFont typeface="Symbol" panose="05050102010706020507" pitchFamily="18" charset="2"/>
                        <a:buNone/>
                      </a:pPr>
                      <a:endParaRPr lang="en-GB" sz="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800" kern="1200" dirty="0">
                          <a:effectLst/>
                        </a:rPr>
                        <a:t>Area </a:t>
                      </a:r>
                      <a:r>
                        <a:rPr lang="en-GB" sz="800" kern="1200" dirty="0" smtClean="0">
                          <a:effectLst/>
                        </a:rPr>
                        <a:t>of woodland</a:t>
                      </a:r>
                      <a:r>
                        <a:rPr lang="en-GB" sz="800" kern="1200" baseline="0" dirty="0" smtClean="0">
                          <a:effectLst/>
                        </a:rPr>
                        <a:t> creation </a:t>
                      </a:r>
                      <a:endParaRPr lang="en-GB" sz="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Symbol" panose="05050102010706020507" pitchFamily="18" charset="2"/>
                        <a:buNone/>
                      </a:pPr>
                      <a:r>
                        <a:rPr lang="en-GB" sz="800" dirty="0" smtClean="0">
                          <a:effectLst/>
                          <a:latin typeface="+mn-lt"/>
                          <a:ea typeface="Times New Roman" panose="02020603050405020304" pitchFamily="18" charset="0"/>
                          <a:cs typeface="Times New Roman" panose="02020603050405020304" pitchFamily="18" charset="0"/>
                        </a:rPr>
                        <a:t>650 ha</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800" dirty="0"/>
                    </a:p>
                  </a:txBody>
                  <a:tcPr>
                    <a:solidFill>
                      <a:srgbClr val="00B050"/>
                    </a:solidFill>
                  </a:tcPr>
                </a:tc>
                <a:tc>
                  <a:txBody>
                    <a:bodyPr/>
                    <a:lstStyle/>
                    <a:p>
                      <a:endParaRPr lang="en-GB" sz="800" dirty="0"/>
                    </a:p>
                  </a:txBody>
                  <a:tcPr>
                    <a:solidFill>
                      <a:srgbClr val="CFE0CE"/>
                    </a:solidFill>
                  </a:tcPr>
                </a:tc>
                <a:extLst>
                  <a:ext uri="{0D108BD9-81ED-4DB2-BD59-A6C34878D82A}">
                    <a16:rowId xmlns:a16="http://schemas.microsoft.com/office/drawing/2014/main" val="2672461637"/>
                  </a:ext>
                </a:extLst>
              </a:tr>
              <a:tr h="175370">
                <a:tc>
                  <a:txBody>
                    <a:bodyPr/>
                    <a:lstStyle/>
                    <a:p>
                      <a:pPr marL="0" lvl="0" indent="0">
                        <a:lnSpc>
                          <a:spcPts val="900"/>
                        </a:lnSpc>
                        <a:spcAft>
                          <a:spcPts val="0"/>
                        </a:spcAft>
                        <a:buFont typeface="Symbol" panose="05050102010706020507" pitchFamily="18" charset="2"/>
                        <a:buNone/>
                      </a:pPr>
                      <a:endParaRPr lang="en-GB" sz="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800" kern="1200" dirty="0" smtClean="0">
                          <a:effectLst/>
                        </a:rPr>
                        <a:t>Area of high conservation value forests and land</a:t>
                      </a:r>
                      <a:endParaRPr lang="en-GB" sz="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Symbol" panose="05050102010706020507" pitchFamily="18" charset="2"/>
                        <a:buNone/>
                      </a:pPr>
                      <a:r>
                        <a:rPr lang="en-GB" sz="800" dirty="0" smtClean="0">
                          <a:effectLst/>
                          <a:latin typeface="+mn-lt"/>
                          <a:ea typeface="Times New Roman" panose="02020603050405020304" pitchFamily="18" charset="0"/>
                          <a:cs typeface="Times New Roman" panose="02020603050405020304" pitchFamily="18" charset="0"/>
                        </a:rPr>
                        <a:t>Maintain 20/21 area</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algn="ctr"/>
                      <a:endParaRPr lang="en-GB" sz="700" dirty="0"/>
                    </a:p>
                  </a:txBody>
                  <a:tcPr>
                    <a:solidFill>
                      <a:srgbClr val="FFC000"/>
                    </a:solidFill>
                  </a:tcPr>
                </a:tc>
                <a:tc>
                  <a:txBody>
                    <a:bodyPr/>
                    <a:lstStyle/>
                    <a:p>
                      <a:endParaRPr lang="en-GB" sz="800" dirty="0"/>
                    </a:p>
                  </a:txBody>
                  <a:tcPr>
                    <a:solidFill>
                      <a:srgbClr val="E9F0E8"/>
                    </a:solidFill>
                  </a:tcPr>
                </a:tc>
                <a:extLst>
                  <a:ext uri="{0D108BD9-81ED-4DB2-BD59-A6C34878D82A}">
                    <a16:rowId xmlns:a16="http://schemas.microsoft.com/office/drawing/2014/main" val="2922717874"/>
                  </a:ext>
                </a:extLst>
              </a:tr>
              <a:tr h="214342">
                <a:tc>
                  <a:txBody>
                    <a:bodyPr/>
                    <a:lstStyle/>
                    <a:p>
                      <a:pPr marL="0" lvl="0" indent="0">
                        <a:lnSpc>
                          <a:spcPts val="900"/>
                        </a:lnSpc>
                        <a:spcAft>
                          <a:spcPts val="0"/>
                        </a:spcAft>
                        <a:buFont typeface="Symbol" panose="05050102010706020507" pitchFamily="18" charset="2"/>
                        <a:buNone/>
                      </a:pPr>
                      <a:endParaRPr lang="en-GB" sz="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800" dirty="0" smtClean="0">
                          <a:effectLst/>
                          <a:latin typeface="Calibri" panose="020F0502020204030204" pitchFamily="34" charset="0"/>
                          <a:ea typeface="Times New Roman" panose="02020603050405020304" pitchFamily="18" charset="0"/>
                        </a:rPr>
                        <a:t>Cumulative total area of Peatland with initial restoration action</a:t>
                      </a:r>
                      <a:endParaRPr lang="en-GB" sz="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Symbol" panose="05050102010706020507" pitchFamily="18" charset="2"/>
                        <a:buNone/>
                      </a:pPr>
                      <a:r>
                        <a:rPr lang="en-GB" sz="800" dirty="0" smtClean="0">
                          <a:effectLst/>
                          <a:latin typeface="+mn-lt"/>
                          <a:ea typeface="Times New Roman" panose="02020603050405020304" pitchFamily="18" charset="0"/>
                          <a:cs typeface="Times New Roman" panose="02020603050405020304" pitchFamily="18" charset="0"/>
                        </a:rPr>
                        <a:t>Increase by 10%</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800" dirty="0"/>
                    </a:p>
                  </a:txBody>
                  <a:tcPr>
                    <a:solidFill>
                      <a:srgbClr val="00B050"/>
                    </a:solidFill>
                  </a:tcPr>
                </a:tc>
                <a:tc>
                  <a:txBody>
                    <a:bodyPr/>
                    <a:lstStyle/>
                    <a:p>
                      <a:endParaRPr lang="en-GB" sz="800" dirty="0"/>
                    </a:p>
                  </a:txBody>
                  <a:tcPr>
                    <a:solidFill>
                      <a:srgbClr val="CFE0CE"/>
                    </a:solidFill>
                  </a:tcPr>
                </a:tc>
                <a:extLst>
                  <a:ext uri="{0D108BD9-81ED-4DB2-BD59-A6C34878D82A}">
                    <a16:rowId xmlns:a16="http://schemas.microsoft.com/office/drawing/2014/main" val="3344323116"/>
                  </a:ext>
                </a:extLst>
              </a:tr>
              <a:tr h="175370">
                <a:tc>
                  <a:txBody>
                    <a:bodyPr/>
                    <a:lstStyle/>
                    <a:p>
                      <a:pPr marL="0" lvl="0" indent="0">
                        <a:lnSpc>
                          <a:spcPts val="900"/>
                        </a:lnSpc>
                        <a:spcAft>
                          <a:spcPts val="0"/>
                        </a:spcAft>
                        <a:buFont typeface="Symbol" panose="05050102010706020507" pitchFamily="18" charset="2"/>
                        <a:buNone/>
                      </a:pPr>
                      <a:endParaRPr lang="en-GB" sz="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800" dirty="0" smtClean="0">
                          <a:effectLst/>
                          <a:latin typeface="Calibri" panose="020F0502020204030204" pitchFamily="34" charset="0"/>
                          <a:ea typeface="Times New Roman" panose="02020603050405020304" pitchFamily="18" charset="0"/>
                        </a:rPr>
                        <a:t>% of Notified Features on Designated sites in favourable (or unfavourable recovering) Condition</a:t>
                      </a:r>
                      <a:endParaRPr lang="en-GB" sz="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Symbol" panose="05050102010706020507" pitchFamily="18" charset="2"/>
                        <a:buNone/>
                      </a:pPr>
                      <a:r>
                        <a:rPr lang="en-GB" sz="800" dirty="0" smtClean="0">
                          <a:effectLst/>
                          <a:latin typeface="+mn-lt"/>
                          <a:ea typeface="Times New Roman" panose="02020603050405020304" pitchFamily="18" charset="0"/>
                          <a:cs typeface="Times New Roman" panose="02020603050405020304" pitchFamily="18" charset="0"/>
                        </a:rPr>
                        <a:t>94%</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800" dirty="0"/>
                    </a:p>
                  </a:txBody>
                  <a:tcPr>
                    <a:solidFill>
                      <a:srgbClr val="FFC000"/>
                    </a:solidFill>
                  </a:tcPr>
                </a:tc>
                <a:tc>
                  <a:txBody>
                    <a:bodyPr/>
                    <a:lstStyle/>
                    <a:p>
                      <a:endParaRPr lang="en-GB" sz="800" dirty="0"/>
                    </a:p>
                  </a:txBody>
                  <a:tcPr>
                    <a:solidFill>
                      <a:srgbClr val="E9F0E8"/>
                    </a:solidFill>
                  </a:tcPr>
                </a:tc>
                <a:extLst>
                  <a:ext uri="{0D108BD9-81ED-4DB2-BD59-A6C34878D82A}">
                    <a16:rowId xmlns:a16="http://schemas.microsoft.com/office/drawing/2014/main" val="3723543250"/>
                  </a:ext>
                </a:extLst>
              </a:tr>
              <a:tr h="214342">
                <a:tc>
                  <a:txBody>
                    <a:bodyPr/>
                    <a:lstStyle/>
                    <a:p>
                      <a:pPr marL="0" lvl="0" indent="0">
                        <a:lnSpc>
                          <a:spcPts val="900"/>
                        </a:lnSpc>
                        <a:spcAft>
                          <a:spcPts val="0"/>
                        </a:spcAft>
                        <a:buFont typeface="Symbol" panose="05050102010706020507" pitchFamily="18" charset="2"/>
                        <a:buNone/>
                      </a:pP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800" dirty="0" smtClean="0">
                          <a:effectLst/>
                          <a:latin typeface="Calibri" panose="020F0502020204030204" pitchFamily="34" charset="0"/>
                          <a:ea typeface="Times New Roman" panose="02020603050405020304" pitchFamily="18" charset="0"/>
                        </a:rPr>
                        <a:t>Maintain UKWAS Certification</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Arial" panose="020B0604020202020204" pitchFamily="34" charset="0"/>
                        <a:buNone/>
                      </a:pPr>
                      <a:r>
                        <a:rPr lang="en-GB" sz="800" dirty="0" smtClean="0">
                          <a:effectLst/>
                          <a:latin typeface="+mn-lt"/>
                          <a:ea typeface="Times New Roman" panose="02020603050405020304" pitchFamily="18" charset="0"/>
                          <a:cs typeface="Times New Roman" panose="02020603050405020304" pitchFamily="18" charset="0"/>
                        </a:rPr>
                        <a:t>Maintain</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solidFill>
                      <a:srgbClr val="CFE0CE"/>
                    </a:solidFill>
                  </a:tcPr>
                </a:tc>
                <a:tc>
                  <a:txBody>
                    <a:bodyPr/>
                    <a:lstStyle/>
                    <a:p>
                      <a:endParaRPr lang="en-GB" sz="800" dirty="0"/>
                    </a:p>
                  </a:txBody>
                  <a:tcPr>
                    <a:solidFill>
                      <a:srgbClr val="00B050"/>
                    </a:solidFill>
                  </a:tcPr>
                </a:tc>
                <a:tc>
                  <a:txBody>
                    <a:bodyPr/>
                    <a:lstStyle/>
                    <a:p>
                      <a:endParaRPr lang="en-GB" sz="800" dirty="0"/>
                    </a:p>
                  </a:txBody>
                  <a:tcPr>
                    <a:solidFill>
                      <a:srgbClr val="CFE0CE"/>
                    </a:solidFill>
                  </a:tcPr>
                </a:tc>
                <a:extLst>
                  <a:ext uri="{0D108BD9-81ED-4DB2-BD59-A6C34878D82A}">
                    <a16:rowId xmlns:a16="http://schemas.microsoft.com/office/drawing/2014/main" val="3052409799"/>
                  </a:ext>
                </a:extLst>
              </a:tr>
              <a:tr h="175370">
                <a:tc>
                  <a:txBody>
                    <a:bodyPr/>
                    <a:lstStyle/>
                    <a:p>
                      <a:pPr marL="0" lvl="0" indent="0">
                        <a:lnSpc>
                          <a:spcPts val="900"/>
                        </a:lnSpc>
                        <a:spcAft>
                          <a:spcPts val="0"/>
                        </a:spcAft>
                        <a:buFont typeface="Symbol" panose="05050102010706020507" pitchFamily="18" charset="2"/>
                        <a:buNone/>
                      </a:pP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800" dirty="0" smtClean="0">
                          <a:effectLst/>
                          <a:latin typeface="Calibri" panose="020F0502020204030204" pitchFamily="34" charset="0"/>
                          <a:ea typeface="Times New Roman" panose="02020603050405020304" pitchFamily="18" charset="0"/>
                        </a:rPr>
                        <a:t>Number of community groups engaged in recognised partnerships and agreements</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Arial" panose="020B0604020202020204" pitchFamily="34" charset="0"/>
                        <a:buNone/>
                      </a:pPr>
                      <a:r>
                        <a:rPr lang="en-GB" sz="800" dirty="0" smtClean="0">
                          <a:effectLst/>
                          <a:latin typeface="+mn-lt"/>
                          <a:ea typeface="Times New Roman" panose="02020603050405020304" pitchFamily="18" charset="0"/>
                          <a:cs typeface="Times New Roman" panose="02020603050405020304" pitchFamily="18" charset="0"/>
                        </a:rPr>
                        <a:t>90</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800" dirty="0"/>
                    </a:p>
                  </a:txBody>
                  <a:tcPr>
                    <a:solidFill>
                      <a:srgbClr val="00B050"/>
                    </a:solidFill>
                  </a:tcPr>
                </a:tc>
                <a:tc>
                  <a:txBody>
                    <a:bodyPr/>
                    <a:lstStyle/>
                    <a:p>
                      <a:endParaRPr lang="en-GB" sz="800" dirty="0"/>
                    </a:p>
                  </a:txBody>
                  <a:tcPr>
                    <a:solidFill>
                      <a:srgbClr val="E9F0E8"/>
                    </a:solidFill>
                  </a:tcPr>
                </a:tc>
                <a:extLst>
                  <a:ext uri="{0D108BD9-81ED-4DB2-BD59-A6C34878D82A}">
                    <a16:rowId xmlns:a16="http://schemas.microsoft.com/office/drawing/2014/main" val="439046483"/>
                  </a:ext>
                </a:extLst>
              </a:tr>
              <a:tr h="261804">
                <a:tc>
                  <a:txBody>
                    <a:bodyPr/>
                    <a:lstStyle/>
                    <a:p>
                      <a:pPr marL="0" lvl="0" indent="0">
                        <a:lnSpc>
                          <a:spcPts val="900"/>
                        </a:lnSpc>
                        <a:spcAft>
                          <a:spcPts val="0"/>
                        </a:spcAft>
                        <a:buFont typeface="Symbol" panose="05050102010706020507" pitchFamily="18" charset="2"/>
                        <a:buNone/>
                      </a:pP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800" dirty="0" smtClean="0">
                          <a:effectLst/>
                          <a:latin typeface="Calibri" panose="020F0502020204030204" pitchFamily="34" charset="0"/>
                          <a:ea typeface="Times New Roman" panose="02020603050405020304" pitchFamily="18" charset="0"/>
                        </a:rPr>
                        <a:t>Visitor Centre Net Promotor Score</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Arial" panose="020B0604020202020204" pitchFamily="34" charset="0"/>
                        <a:buNone/>
                      </a:pPr>
                      <a:r>
                        <a:rPr lang="en-GB" sz="800" dirty="0" smtClean="0">
                          <a:effectLst/>
                          <a:latin typeface="+mn-lt"/>
                          <a:ea typeface="Times New Roman" panose="02020603050405020304" pitchFamily="18" charset="0"/>
                          <a:cs typeface="Times New Roman" panose="02020603050405020304" pitchFamily="18" charset="0"/>
                        </a:rPr>
                        <a:t>70 NPS</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800" dirty="0"/>
                    </a:p>
                  </a:txBody>
                  <a:tcPr>
                    <a:solidFill>
                      <a:schemeClr val="bg1">
                        <a:lumMod val="75000"/>
                      </a:schemeClr>
                    </a:solidFill>
                  </a:tcPr>
                </a:tc>
                <a:tc>
                  <a:txBody>
                    <a:bodyPr/>
                    <a:lstStyle/>
                    <a:p>
                      <a:endParaRPr lang="en-GB" sz="800" dirty="0"/>
                    </a:p>
                  </a:txBody>
                  <a:tcPr anchor="ctr">
                    <a:solidFill>
                      <a:schemeClr val="bg1">
                        <a:lumMod val="75000"/>
                      </a:schemeClr>
                    </a:solidFill>
                  </a:tcPr>
                </a:tc>
                <a:extLst>
                  <a:ext uri="{0D108BD9-81ED-4DB2-BD59-A6C34878D82A}">
                    <a16:rowId xmlns:a16="http://schemas.microsoft.com/office/drawing/2014/main" val="843636974"/>
                  </a:ext>
                </a:extLst>
              </a:tr>
              <a:tr h="214342">
                <a:tc>
                  <a:txBody>
                    <a:bodyPr/>
                    <a:lstStyle/>
                    <a:p>
                      <a:pPr marL="0" lvl="0" indent="0">
                        <a:lnSpc>
                          <a:spcPts val="900"/>
                        </a:lnSpc>
                        <a:spcAft>
                          <a:spcPts val="0"/>
                        </a:spcAft>
                        <a:buFont typeface="Symbol" panose="05050102010706020507" pitchFamily="18" charset="2"/>
                        <a:buNone/>
                      </a:pP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800" dirty="0" smtClean="0">
                          <a:effectLst/>
                          <a:latin typeface="Calibri" panose="020F0502020204030204" pitchFamily="34" charset="0"/>
                          <a:ea typeface="Times New Roman" panose="02020603050405020304" pitchFamily="18" charset="0"/>
                        </a:rPr>
                        <a:t>Percentage of women/females in senior roles (</a:t>
                      </a:r>
                      <a:r>
                        <a:rPr lang="en-GB" sz="700" dirty="0" smtClean="0">
                          <a:effectLst/>
                          <a:latin typeface="Calibri" panose="020F0502020204030204" pitchFamily="34" charset="0"/>
                          <a:ea typeface="Times New Roman" panose="02020603050405020304" pitchFamily="18" charset="0"/>
                        </a:rPr>
                        <a:t>SCS </a:t>
                      </a:r>
                      <a:r>
                        <a:rPr lang="en-GB" sz="750" dirty="0" smtClean="0">
                          <a:effectLst/>
                          <a:latin typeface="Calibri" panose="020F0502020204030204" pitchFamily="34" charset="0"/>
                          <a:ea typeface="Times New Roman" panose="02020603050405020304" pitchFamily="18" charset="0"/>
                        </a:rPr>
                        <a:t>–PB4</a:t>
                      </a:r>
                      <a:r>
                        <a:rPr lang="en-GB" sz="800" dirty="0" smtClean="0">
                          <a:effectLst/>
                          <a:latin typeface="Calibri" panose="020F0502020204030204" pitchFamily="34" charset="0"/>
                          <a:ea typeface="Times New Roman" panose="02020603050405020304" pitchFamily="18" charset="0"/>
                        </a:rPr>
                        <a:t>)</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Arial" panose="020B0604020202020204" pitchFamily="34" charset="0"/>
                        <a:buNone/>
                      </a:pPr>
                      <a:r>
                        <a:rPr lang="en-GB" sz="800" dirty="0" smtClean="0">
                          <a:effectLst/>
                          <a:latin typeface="+mn-lt"/>
                          <a:ea typeface="Times New Roman" panose="02020603050405020304" pitchFamily="18" charset="0"/>
                          <a:cs typeface="Times New Roman" panose="02020603050405020304" pitchFamily="18" charset="0"/>
                        </a:rPr>
                        <a:t>10%</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700" dirty="0"/>
                    </a:p>
                  </a:txBody>
                  <a:tcPr>
                    <a:solidFill>
                      <a:srgbClr val="FFC000"/>
                    </a:solidFill>
                  </a:tcPr>
                </a:tc>
                <a:tc>
                  <a:txBody>
                    <a:bodyPr/>
                    <a:lstStyle/>
                    <a:p>
                      <a:endParaRPr lang="en-GB" sz="800" dirty="0"/>
                    </a:p>
                  </a:txBody>
                  <a:tcPr>
                    <a:solidFill>
                      <a:srgbClr val="E9F0E8"/>
                    </a:solidFill>
                  </a:tcPr>
                </a:tc>
                <a:extLst>
                  <a:ext uri="{0D108BD9-81ED-4DB2-BD59-A6C34878D82A}">
                    <a16:rowId xmlns:a16="http://schemas.microsoft.com/office/drawing/2014/main" val="3335399359"/>
                  </a:ext>
                </a:extLst>
              </a:tr>
              <a:tr h="175370">
                <a:tc>
                  <a:txBody>
                    <a:bodyPr/>
                    <a:lstStyle/>
                    <a:p>
                      <a:pPr marL="0" lvl="0" indent="0">
                        <a:lnSpc>
                          <a:spcPts val="900"/>
                        </a:lnSpc>
                        <a:spcAft>
                          <a:spcPts val="0"/>
                        </a:spcAft>
                        <a:buFont typeface="Symbol" panose="05050102010706020507" pitchFamily="18" charset="2"/>
                        <a:buNone/>
                      </a:pP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800" dirty="0" smtClean="0">
                          <a:effectLst/>
                          <a:latin typeface="Calibri" panose="020F0502020204030204" pitchFamily="34" charset="0"/>
                          <a:ea typeface="Times New Roman" panose="02020603050405020304" pitchFamily="18" charset="0"/>
                        </a:rPr>
                        <a:t>Ratio of near miss reporting to total accidents and incidents reported</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Arial" panose="020B0604020202020204" pitchFamily="34" charset="0"/>
                        <a:buNone/>
                      </a:pPr>
                      <a:r>
                        <a:rPr lang="en-GB" sz="800" dirty="0" smtClean="0">
                          <a:effectLst/>
                          <a:latin typeface="+mn-lt"/>
                          <a:ea typeface="Times New Roman" panose="02020603050405020304" pitchFamily="18" charset="0"/>
                          <a:cs typeface="Times New Roman" panose="02020603050405020304" pitchFamily="18" charset="0"/>
                        </a:rPr>
                        <a:t>20%</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700" dirty="0"/>
                    </a:p>
                  </a:txBody>
                  <a:tcPr>
                    <a:solidFill>
                      <a:srgbClr val="FFC000"/>
                    </a:solidFill>
                  </a:tcPr>
                </a:tc>
                <a:tc>
                  <a:txBody>
                    <a:bodyPr/>
                    <a:lstStyle/>
                    <a:p>
                      <a:endParaRPr lang="en-GB" sz="800" dirty="0"/>
                    </a:p>
                  </a:txBody>
                  <a:tcPr>
                    <a:solidFill>
                      <a:srgbClr val="CFE0CE"/>
                    </a:solidFill>
                  </a:tcPr>
                </a:tc>
                <a:extLst>
                  <a:ext uri="{0D108BD9-81ED-4DB2-BD59-A6C34878D82A}">
                    <a16:rowId xmlns:a16="http://schemas.microsoft.com/office/drawing/2014/main" val="2900093714"/>
                  </a:ext>
                </a:extLst>
              </a:tr>
              <a:tr h="214342">
                <a:tc>
                  <a:txBody>
                    <a:bodyPr/>
                    <a:lstStyle/>
                    <a:p>
                      <a:pPr marL="0" lvl="0" indent="0">
                        <a:lnSpc>
                          <a:spcPts val="900"/>
                        </a:lnSpc>
                        <a:spcAft>
                          <a:spcPts val="0"/>
                        </a:spcAft>
                        <a:buFont typeface="Symbol" panose="05050102010706020507" pitchFamily="18" charset="2"/>
                        <a:buNone/>
                      </a:pP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800" dirty="0" smtClean="0">
                          <a:effectLst/>
                          <a:latin typeface="Calibri" panose="020F0502020204030204" pitchFamily="34" charset="0"/>
                          <a:ea typeface="Times New Roman" panose="02020603050405020304" pitchFamily="18" charset="0"/>
                        </a:rPr>
                        <a:t>Staff Engagement: Percentage of employees who would recommend FLS as a great place to work</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Arial" panose="020B0604020202020204" pitchFamily="34" charset="0"/>
                        <a:buNone/>
                      </a:pPr>
                      <a:r>
                        <a:rPr lang="en-GB" sz="800" dirty="0" smtClean="0">
                          <a:effectLst/>
                          <a:latin typeface="+mn-lt"/>
                          <a:ea typeface="Times New Roman" panose="02020603050405020304" pitchFamily="18" charset="0"/>
                          <a:cs typeface="Times New Roman" panose="02020603050405020304" pitchFamily="18" charset="0"/>
                        </a:rPr>
                        <a:t>65%</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900" dirty="0"/>
                    </a:p>
                  </a:txBody>
                  <a:tcPr>
                    <a:solidFill>
                      <a:srgbClr val="FF0000"/>
                    </a:solidFill>
                  </a:tcPr>
                </a:tc>
                <a:tc>
                  <a:txBody>
                    <a:bodyPr/>
                    <a:lstStyle/>
                    <a:p>
                      <a:endParaRPr lang="en-GB" sz="800" dirty="0"/>
                    </a:p>
                  </a:txBody>
                  <a:tcPr>
                    <a:solidFill>
                      <a:srgbClr val="E9F0E8"/>
                    </a:solidFill>
                  </a:tcPr>
                </a:tc>
                <a:extLst>
                  <a:ext uri="{0D108BD9-81ED-4DB2-BD59-A6C34878D82A}">
                    <a16:rowId xmlns:a16="http://schemas.microsoft.com/office/drawing/2014/main" val="2610518864"/>
                  </a:ext>
                </a:extLst>
              </a:tr>
              <a:tr h="214342">
                <a:tc>
                  <a:txBody>
                    <a:bodyPr/>
                    <a:lstStyle/>
                    <a:p>
                      <a:pPr marL="0" lvl="0" indent="0">
                        <a:lnSpc>
                          <a:spcPts val="900"/>
                        </a:lnSpc>
                        <a:spcAft>
                          <a:spcPts val="0"/>
                        </a:spcAft>
                        <a:buFont typeface="Symbol" panose="05050102010706020507" pitchFamily="18" charset="2"/>
                        <a:buNone/>
                      </a:pP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800" dirty="0" smtClean="0">
                          <a:effectLst/>
                          <a:latin typeface="Calibri" panose="020F0502020204030204" pitchFamily="34" charset="0"/>
                          <a:ea typeface="Times New Roman" panose="02020603050405020304" pitchFamily="18" charset="0"/>
                        </a:rPr>
                        <a:t>Average number of working days lost per FTE</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Arial" panose="020B0604020202020204" pitchFamily="34" charset="0"/>
                        <a:buNone/>
                      </a:pPr>
                      <a:r>
                        <a:rPr lang="en-GB" sz="800" dirty="0" smtClean="0">
                          <a:effectLst/>
                          <a:latin typeface="+mn-lt"/>
                          <a:ea typeface="Times New Roman" panose="02020603050405020304" pitchFamily="18" charset="0"/>
                          <a:cs typeface="Times New Roman" panose="02020603050405020304" pitchFamily="18" charset="0"/>
                        </a:rPr>
                        <a:t>9.5 days</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900" dirty="0"/>
                    </a:p>
                  </a:txBody>
                  <a:tcPr>
                    <a:solidFill>
                      <a:srgbClr val="00B050"/>
                    </a:solidFill>
                  </a:tcPr>
                </a:tc>
                <a:tc>
                  <a:txBody>
                    <a:bodyPr/>
                    <a:lstStyle/>
                    <a:p>
                      <a:endParaRPr lang="en-GB" sz="800" dirty="0"/>
                    </a:p>
                  </a:txBody>
                  <a:tcPr>
                    <a:solidFill>
                      <a:srgbClr val="CFE0CE"/>
                    </a:solidFill>
                  </a:tcPr>
                </a:tc>
                <a:extLst>
                  <a:ext uri="{0D108BD9-81ED-4DB2-BD59-A6C34878D82A}">
                    <a16:rowId xmlns:a16="http://schemas.microsoft.com/office/drawing/2014/main" val="4280451599"/>
                  </a:ext>
                </a:extLst>
              </a:tr>
              <a:tr h="175370">
                <a:tc>
                  <a:txBody>
                    <a:bodyPr/>
                    <a:lstStyle/>
                    <a:p>
                      <a:pPr marL="0" lvl="0" indent="0">
                        <a:lnSpc>
                          <a:spcPts val="900"/>
                        </a:lnSpc>
                        <a:spcAft>
                          <a:spcPts val="0"/>
                        </a:spcAft>
                        <a:buFont typeface="Symbol" panose="05050102010706020507" pitchFamily="18" charset="2"/>
                        <a:buNone/>
                      </a:pP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800" dirty="0" smtClean="0">
                          <a:effectLst/>
                          <a:latin typeface="Calibri" panose="020F0502020204030204" pitchFamily="34" charset="0"/>
                          <a:ea typeface="Calibri" panose="020F0502020204030204" pitchFamily="34" charset="0"/>
                        </a:rPr>
                        <a:t>% of requests for information (FOI) processed on time (within 20 working days of receipt of the request)</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Arial" panose="020B0604020202020204" pitchFamily="34" charset="0"/>
                        <a:buNone/>
                      </a:pPr>
                      <a:r>
                        <a:rPr lang="en-GB" sz="800" dirty="0" smtClean="0">
                          <a:effectLst/>
                          <a:latin typeface="+mn-lt"/>
                          <a:ea typeface="Times New Roman" panose="02020603050405020304" pitchFamily="18" charset="0"/>
                          <a:cs typeface="Times New Roman" panose="02020603050405020304" pitchFamily="18" charset="0"/>
                        </a:rPr>
                        <a:t>95%</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900" dirty="0"/>
                    </a:p>
                  </a:txBody>
                  <a:tcPr>
                    <a:solidFill>
                      <a:srgbClr val="00B050"/>
                    </a:solidFill>
                  </a:tcPr>
                </a:tc>
                <a:tc>
                  <a:txBody>
                    <a:bodyPr/>
                    <a:lstStyle/>
                    <a:p>
                      <a:endParaRPr lang="en-GB" sz="800" dirty="0"/>
                    </a:p>
                  </a:txBody>
                  <a:tcPr>
                    <a:solidFill>
                      <a:srgbClr val="E9F0E8"/>
                    </a:solidFill>
                  </a:tcPr>
                </a:tc>
                <a:extLst>
                  <a:ext uri="{0D108BD9-81ED-4DB2-BD59-A6C34878D82A}">
                    <a16:rowId xmlns:a16="http://schemas.microsoft.com/office/drawing/2014/main" val="4030179253"/>
                  </a:ext>
                </a:extLst>
              </a:tr>
              <a:tr h="214342">
                <a:tc>
                  <a:txBody>
                    <a:bodyPr/>
                    <a:lstStyle/>
                    <a:p>
                      <a:pPr marL="0" lvl="0" indent="0">
                        <a:lnSpc>
                          <a:spcPts val="900"/>
                        </a:lnSpc>
                        <a:spcAft>
                          <a:spcPts val="0"/>
                        </a:spcAft>
                        <a:buFont typeface="Symbol" panose="05050102010706020507" pitchFamily="18" charset="2"/>
                        <a:buNone/>
                      </a:pP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800" dirty="0" smtClean="0">
                          <a:effectLst/>
                          <a:latin typeface="Calibri" panose="020F0502020204030204" pitchFamily="34" charset="0"/>
                          <a:ea typeface="Calibri" panose="020F0502020204030204" pitchFamily="34" charset="0"/>
                        </a:rPr>
                        <a:t>% of Ministerial and Corporate Correspondence System (MACCS) queries responded to within agreed timescales</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Arial" panose="020B0604020202020204" pitchFamily="34" charset="0"/>
                        <a:buNone/>
                      </a:pPr>
                      <a:r>
                        <a:rPr lang="en-GB" sz="800" dirty="0" smtClean="0">
                          <a:effectLst/>
                          <a:latin typeface="+mn-lt"/>
                          <a:ea typeface="Times New Roman" panose="02020603050405020304" pitchFamily="18" charset="0"/>
                          <a:cs typeface="Times New Roman" panose="02020603050405020304" pitchFamily="18" charset="0"/>
                        </a:rPr>
                        <a:t>95%</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solidFill>
                      <a:srgbClr val="CFE0CE"/>
                    </a:solidFill>
                  </a:tcPr>
                </a:tc>
                <a:tc>
                  <a:txBody>
                    <a:bodyPr/>
                    <a:lstStyle/>
                    <a:p>
                      <a:endParaRPr lang="en-GB" sz="700" dirty="0"/>
                    </a:p>
                  </a:txBody>
                  <a:tcPr>
                    <a:solidFill>
                      <a:srgbClr val="00B050"/>
                    </a:solidFill>
                  </a:tcPr>
                </a:tc>
                <a:tc>
                  <a:txBody>
                    <a:bodyPr/>
                    <a:lstStyle/>
                    <a:p>
                      <a:endParaRPr lang="en-GB" sz="800" dirty="0"/>
                    </a:p>
                  </a:txBody>
                  <a:tcPr>
                    <a:solidFill>
                      <a:srgbClr val="CFE0CE"/>
                    </a:solidFill>
                  </a:tcPr>
                </a:tc>
                <a:extLst>
                  <a:ext uri="{0D108BD9-81ED-4DB2-BD59-A6C34878D82A}">
                    <a16:rowId xmlns:a16="http://schemas.microsoft.com/office/drawing/2014/main" val="2151225140"/>
                  </a:ext>
                </a:extLst>
              </a:tr>
              <a:tr h="214342">
                <a:tc>
                  <a:txBody>
                    <a:bodyPr/>
                    <a:lstStyle/>
                    <a:p>
                      <a:pPr marL="0" lvl="0" indent="0">
                        <a:lnSpc>
                          <a:spcPts val="900"/>
                        </a:lnSpc>
                        <a:spcAft>
                          <a:spcPts val="0"/>
                        </a:spcAft>
                        <a:buFont typeface="Symbol" panose="05050102010706020507" pitchFamily="18" charset="2"/>
                        <a:buNone/>
                      </a:pP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800" dirty="0" smtClean="0">
                          <a:effectLst/>
                          <a:latin typeface="Calibri" panose="020F0502020204030204" pitchFamily="34" charset="0"/>
                          <a:ea typeface="Calibri" panose="020F0502020204030204" pitchFamily="34" charset="0"/>
                        </a:rPr>
                        <a:t>% of complaints closed at frontline resolution stage </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Arial" panose="020B0604020202020204" pitchFamily="34" charset="0"/>
                        <a:buNone/>
                      </a:pPr>
                      <a:r>
                        <a:rPr lang="en-GB" sz="800" dirty="0" smtClean="0">
                          <a:effectLst/>
                          <a:latin typeface="+mn-lt"/>
                          <a:ea typeface="Times New Roman" panose="02020603050405020304" pitchFamily="18" charset="0"/>
                          <a:cs typeface="Times New Roman" panose="02020603050405020304" pitchFamily="18" charset="0"/>
                        </a:rPr>
                        <a:t>80%</a:t>
                      </a:r>
                      <a:endParaRPr lang="en-GB" sz="8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700" dirty="0"/>
                    </a:p>
                  </a:txBody>
                  <a:tcPr>
                    <a:solidFill>
                      <a:schemeClr val="bg1">
                        <a:lumMod val="75000"/>
                      </a:schemeClr>
                    </a:solidFill>
                  </a:tcPr>
                </a:tc>
                <a:tc>
                  <a:txBody>
                    <a:bodyPr/>
                    <a:lstStyle/>
                    <a:p>
                      <a:endParaRPr lang="en-GB" sz="800" dirty="0"/>
                    </a:p>
                  </a:txBody>
                  <a:tcPr>
                    <a:solidFill>
                      <a:schemeClr val="bg1">
                        <a:lumMod val="75000"/>
                      </a:schemeClr>
                    </a:solidFill>
                  </a:tcPr>
                </a:tc>
                <a:extLst>
                  <a:ext uri="{0D108BD9-81ED-4DB2-BD59-A6C34878D82A}">
                    <a16:rowId xmlns:a16="http://schemas.microsoft.com/office/drawing/2014/main" val="1792152934"/>
                  </a:ext>
                </a:extLst>
              </a:tr>
            </a:tbl>
          </a:graphicData>
        </a:graphic>
      </p:graphicFrame>
      <p:sp>
        <p:nvSpPr>
          <p:cNvPr id="35" name="Rectangle 34" title="for design purposes">
            <a:extLst>
              <a:ext uri="{FF2B5EF4-FFF2-40B4-BE49-F238E27FC236}">
                <a16:creationId xmlns:a16="http://schemas.microsoft.com/office/drawing/2014/main" id="{12E7DC4F-BC68-4D60-8F30-23531AEFFFC9}"/>
              </a:ext>
            </a:extLst>
          </p:cNvPr>
          <p:cNvSpPr/>
          <p:nvPr/>
        </p:nvSpPr>
        <p:spPr>
          <a:xfrm>
            <a:off x="201697" y="5286116"/>
            <a:ext cx="5103853" cy="15108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10000"/>
              </a:lnSpc>
              <a:spcAft>
                <a:spcPts val="200"/>
              </a:spcAft>
              <a:buClr>
                <a:srgbClr val="6CB33F"/>
              </a:buClr>
              <a:buSzPct val="150000"/>
            </a:pPr>
            <a:endParaRPr lang="en-GB" sz="800" dirty="0">
              <a:solidFill>
                <a:srgbClr val="262626"/>
              </a:solidFill>
              <a:ea typeface="Verdana" panose="020B0604030504040204" pitchFamily="34" charset="0"/>
              <a:cs typeface="Verdana" panose="020B0604030504040204" pitchFamily="34" charset="0"/>
            </a:endParaRPr>
          </a:p>
        </p:txBody>
      </p:sp>
      <p:pic>
        <p:nvPicPr>
          <p:cNvPr id="41" name="Picture 40" title="Risk">
            <a:extLst>
              <a:ext uri="{FF2B5EF4-FFF2-40B4-BE49-F238E27FC236}">
                <a16:creationId xmlns:a16="http://schemas.microsoft.com/office/drawing/2014/main" id="{94163022-E009-413B-8259-7789361429E5}"/>
              </a:ext>
            </a:extLst>
          </p:cNvPr>
          <p:cNvPicPr>
            <a:picLocks noChangeAspect="1"/>
          </p:cNvPicPr>
          <p:nvPr/>
        </p:nvPicPr>
        <p:blipFill rotWithShape="1">
          <a:blip r:embed="rId3">
            <a:extLst>
              <a:ext uri="{28A0092B-C50C-407E-A947-70E740481C1C}">
                <a14:useLocalDpi xmlns:a14="http://schemas.microsoft.com/office/drawing/2010/main" val="0"/>
              </a:ext>
            </a:extLst>
          </a:blip>
          <a:srcRect l="54944" t="9061" b="-1"/>
          <a:stretch/>
        </p:blipFill>
        <p:spPr>
          <a:xfrm>
            <a:off x="201697" y="5286056"/>
            <a:ext cx="788516" cy="305733"/>
          </a:xfrm>
          <a:prstGeom prst="rect">
            <a:avLst/>
          </a:prstGeom>
        </p:spPr>
      </p:pic>
      <p:sp>
        <p:nvSpPr>
          <p:cNvPr id="42" name="TextBox 41">
            <a:extLst>
              <a:ext uri="{FF2B5EF4-FFF2-40B4-BE49-F238E27FC236}">
                <a16:creationId xmlns:a16="http://schemas.microsoft.com/office/drawing/2014/main" id="{7256F3C9-19D4-4FF7-892A-FC13A0A4B41E}"/>
              </a:ext>
            </a:extLst>
          </p:cNvPr>
          <p:cNvSpPr txBox="1"/>
          <p:nvPr/>
        </p:nvSpPr>
        <p:spPr>
          <a:xfrm>
            <a:off x="180220" y="5287581"/>
            <a:ext cx="401072" cy="246221"/>
          </a:xfrm>
          <a:prstGeom prst="rect">
            <a:avLst/>
          </a:prstGeom>
          <a:noFill/>
        </p:spPr>
        <p:txBody>
          <a:bodyPr wrap="none" rtlCol="0">
            <a:spAutoFit/>
          </a:bodyPr>
          <a:lstStyle/>
          <a:p>
            <a:r>
              <a:rPr lang="en-GB" sz="1000" b="1" dirty="0" smtClean="0">
                <a:solidFill>
                  <a:schemeClr val="bg1"/>
                </a:solidFill>
                <a:ea typeface="Verdana" panose="020B0604030504040204" pitchFamily="34" charset="0"/>
              </a:rPr>
              <a:t>Risk</a:t>
            </a:r>
            <a:endParaRPr lang="en-GB" sz="1000" b="1" dirty="0">
              <a:solidFill>
                <a:schemeClr val="bg1"/>
              </a:solidFill>
              <a:ea typeface="Verdana" panose="020B0604030504040204" pitchFamily="34" charset="0"/>
            </a:endParaRPr>
          </a:p>
        </p:txBody>
      </p:sp>
      <p:sp>
        <p:nvSpPr>
          <p:cNvPr id="3" name="TextBox 2"/>
          <p:cNvSpPr txBox="1"/>
          <p:nvPr/>
        </p:nvSpPr>
        <p:spPr>
          <a:xfrm>
            <a:off x="159615" y="5406644"/>
            <a:ext cx="5170103" cy="1724654"/>
          </a:xfrm>
          <a:prstGeom prst="rect">
            <a:avLst/>
          </a:prstGeom>
          <a:noFill/>
        </p:spPr>
        <p:txBody>
          <a:bodyPr wrap="square" rtlCol="0">
            <a:spAutoFit/>
          </a:bodyPr>
          <a:lstStyle/>
          <a:p>
            <a:pPr marL="171450" lvl="0" indent="-171450">
              <a:spcAft>
                <a:spcPts val="200"/>
              </a:spcAft>
              <a:buClr>
                <a:srgbClr val="6CB33F"/>
              </a:buClr>
              <a:buSzPct val="150000"/>
              <a:buFont typeface="Arial" panose="020B0604020202020204" pitchFamily="34" charset="0"/>
              <a:buChar char="•"/>
            </a:pPr>
            <a:r>
              <a:rPr lang="en-GB" sz="800" b="1" dirty="0" smtClean="0">
                <a:solidFill>
                  <a:srgbClr val="262626"/>
                </a:solidFill>
                <a:ea typeface="Verdana" panose="020B0604030504040204" pitchFamily="34" charset="0"/>
                <a:cs typeface="Verdana" panose="020B0604030504040204" pitchFamily="34" charset="0"/>
              </a:rPr>
              <a:t>Health </a:t>
            </a:r>
            <a:r>
              <a:rPr lang="en-GB" sz="800" b="1" dirty="0">
                <a:solidFill>
                  <a:srgbClr val="262626"/>
                </a:solidFill>
                <a:ea typeface="Verdana" panose="020B0604030504040204" pitchFamily="34" charset="0"/>
                <a:cs typeface="Verdana" panose="020B0604030504040204" pitchFamily="34" charset="0"/>
              </a:rPr>
              <a:t>and </a:t>
            </a:r>
            <a:r>
              <a:rPr lang="en-GB" sz="800" b="1" dirty="0" smtClean="0">
                <a:ea typeface="Verdana" panose="020B0604030504040204" pitchFamily="34" charset="0"/>
                <a:cs typeface="Verdana" panose="020B0604030504040204" pitchFamily="34" charset="0"/>
              </a:rPr>
              <a:t>Safety</a:t>
            </a:r>
            <a:r>
              <a:rPr lang="en-GB" sz="800" dirty="0" smtClean="0">
                <a:ea typeface="Verdana" panose="020B0604030504040204" pitchFamily="34" charset="0"/>
                <a:cs typeface="Verdana" panose="020B0604030504040204" pitchFamily="34" charset="0"/>
              </a:rPr>
              <a:t>: This </a:t>
            </a:r>
            <a:r>
              <a:rPr lang="en-GB" sz="800" dirty="0">
                <a:ea typeface="Verdana" panose="020B0604030504040204" pitchFamily="34" charset="0"/>
                <a:cs typeface="Verdana" panose="020B0604030504040204" pitchFamily="34" charset="0"/>
              </a:rPr>
              <a:t>remains a particularly serious concern for FLS due to the incidence rate within forestry</a:t>
            </a:r>
            <a:r>
              <a:rPr lang="en-GB" sz="800" b="1" dirty="0" smtClean="0">
                <a:ea typeface="Verdana" panose="020B0604030504040204" pitchFamily="34" charset="0"/>
                <a:cs typeface="Verdana" panose="020B0604030504040204" pitchFamily="34" charset="0"/>
              </a:rPr>
              <a:t>.</a:t>
            </a:r>
          </a:p>
          <a:p>
            <a:pPr marL="171450" lvl="0" indent="-171450">
              <a:spcAft>
                <a:spcPts val="200"/>
              </a:spcAft>
              <a:buClr>
                <a:srgbClr val="6CB33F"/>
              </a:buClr>
              <a:buSzPct val="150000"/>
              <a:buFont typeface="Arial" panose="020B0604020202020204" pitchFamily="34" charset="0"/>
              <a:buChar char="•"/>
            </a:pPr>
            <a:r>
              <a:rPr lang="en-GB" sz="800" b="1" dirty="0">
                <a:solidFill>
                  <a:srgbClr val="000000"/>
                </a:solidFill>
                <a:ea typeface="Times New Roman" panose="02020603050405020304" pitchFamily="18" charset="0"/>
                <a:cs typeface="Calibri" panose="020F0502020204030204" pitchFamily="34" charset="0"/>
              </a:rPr>
              <a:t>Financial Sustainability</a:t>
            </a:r>
            <a:r>
              <a:rPr lang="en-GB" sz="800" dirty="0">
                <a:solidFill>
                  <a:srgbClr val="000000"/>
                </a:solidFill>
                <a:ea typeface="Times New Roman" panose="02020603050405020304" pitchFamily="18" charset="0"/>
                <a:cs typeface="Calibri" panose="020F0502020204030204" pitchFamily="34" charset="0"/>
              </a:rPr>
              <a:t>: </a:t>
            </a:r>
            <a:r>
              <a:rPr lang="en-GB" sz="800" dirty="0">
                <a:solidFill>
                  <a:srgbClr val="262626"/>
                </a:solidFill>
              </a:rPr>
              <a:t>Work is ongoing to adopt new ways of working to deliver against our Business Sustainability actions, including achieving a balanced budget for FY 21/22 to reflect income, expenditure and funding pressures. </a:t>
            </a:r>
            <a:r>
              <a:rPr lang="en-GB" sz="800" b="1" dirty="0" smtClean="0"/>
              <a:t>Regulatory </a:t>
            </a:r>
            <a:r>
              <a:rPr lang="en-GB" sz="800" b="1" dirty="0"/>
              <a:t>Compliance: </a:t>
            </a:r>
            <a:r>
              <a:rPr lang="en-GB" sz="800" dirty="0"/>
              <a:t>Work continues to raise awareness of and to ensure regulatory compliance across the </a:t>
            </a:r>
            <a:r>
              <a:rPr lang="en-GB" sz="800" dirty="0" smtClean="0"/>
              <a:t>organisation through embedding the Assurance Framework.</a:t>
            </a:r>
          </a:p>
          <a:p>
            <a:pPr marL="171450" indent="-171450">
              <a:spcAft>
                <a:spcPts val="200"/>
              </a:spcAft>
              <a:buClr>
                <a:srgbClr val="6CB33F"/>
              </a:buClr>
              <a:buSzPct val="150000"/>
              <a:buFont typeface="Arial" panose="020B0604020202020204" pitchFamily="34" charset="0"/>
              <a:buChar char="•"/>
            </a:pPr>
            <a:r>
              <a:rPr lang="en-GB" sz="800" b="1" dirty="0" smtClean="0"/>
              <a:t>Organisational </a:t>
            </a:r>
            <a:r>
              <a:rPr lang="en-GB" sz="800" b="1" dirty="0"/>
              <a:t>Capacity: </a:t>
            </a:r>
            <a:r>
              <a:rPr lang="en-GB" sz="800" dirty="0"/>
              <a:t>Work continues to understand and catalogue business impacts that are creating "pressures points" on business areas. </a:t>
            </a:r>
            <a:endParaRPr lang="en-GB" sz="800" dirty="0" smtClean="0"/>
          </a:p>
          <a:p>
            <a:pPr marL="171450" indent="-171450">
              <a:spcAft>
                <a:spcPts val="200"/>
              </a:spcAft>
              <a:buClr>
                <a:srgbClr val="6CB33F"/>
              </a:buClr>
              <a:buSzPct val="150000"/>
              <a:buFont typeface="Arial" panose="020B0604020202020204" pitchFamily="34" charset="0"/>
              <a:buChar char="•"/>
            </a:pPr>
            <a:r>
              <a:rPr lang="en-GB" sz="800" b="1" dirty="0">
                <a:ea typeface="Times New Roman" panose="02020603050405020304" pitchFamily="18" charset="0"/>
                <a:cs typeface="Calibri" panose="020F0502020204030204" pitchFamily="34" charset="0"/>
              </a:rPr>
              <a:t>Complexity of Change: </a:t>
            </a:r>
            <a:r>
              <a:rPr lang="en-US" sz="800" dirty="0"/>
              <a:t>T</a:t>
            </a:r>
            <a:r>
              <a:rPr lang="en-US" sz="800" dirty="0" smtClean="0"/>
              <a:t>here </a:t>
            </a:r>
            <a:r>
              <a:rPr lang="en-US" sz="800" dirty="0"/>
              <a:t>are a number of risks rolled into this arising from the amount and complexity of change including; organisational change; the FLS change programmes; Covid-19 recovery, impending Brexit impacts and the introduction of new legislation and regulations</a:t>
            </a:r>
            <a:endParaRPr lang="en-GB" sz="800" dirty="0"/>
          </a:p>
          <a:p>
            <a:pPr marL="171450" lvl="0" indent="-171450">
              <a:lnSpc>
                <a:spcPct val="110000"/>
              </a:lnSpc>
              <a:spcAft>
                <a:spcPts val="200"/>
              </a:spcAft>
              <a:buClr>
                <a:srgbClr val="6CB33F"/>
              </a:buClr>
              <a:buSzPct val="150000"/>
              <a:buFont typeface="Arial" panose="020B0604020202020204" pitchFamily="34" charset="0"/>
              <a:buChar char="•"/>
            </a:pPr>
            <a:endParaRPr lang="en-GB" sz="8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lvl="0">
              <a:lnSpc>
                <a:spcPct val="110000"/>
              </a:lnSpc>
              <a:spcAft>
                <a:spcPts val="200"/>
              </a:spcAft>
              <a:buClr>
                <a:srgbClr val="6CB33F"/>
              </a:buClr>
              <a:buSzPct val="150000"/>
            </a:pPr>
            <a:endParaRPr lang="en-GB" sz="800" b="1" dirty="0">
              <a:solidFill>
                <a:srgbClr val="262626"/>
              </a:solidFill>
              <a:ea typeface="Verdana" panose="020B0604030504040204" pitchFamily="34" charset="0"/>
              <a:cs typeface="Verdana" panose="020B0604030504040204" pitchFamily="34" charset="0"/>
            </a:endParaRPr>
          </a:p>
        </p:txBody>
      </p:sp>
      <p:sp>
        <p:nvSpPr>
          <p:cNvPr id="4" name="TextBox 3"/>
          <p:cNvSpPr txBox="1"/>
          <p:nvPr/>
        </p:nvSpPr>
        <p:spPr>
          <a:xfrm>
            <a:off x="852843" y="5276387"/>
            <a:ext cx="4127238" cy="492443"/>
          </a:xfrm>
          <a:prstGeom prst="rect">
            <a:avLst/>
          </a:prstGeom>
          <a:noFill/>
        </p:spPr>
        <p:txBody>
          <a:bodyPr wrap="square" rtlCol="0">
            <a:spAutoFit/>
          </a:bodyPr>
          <a:lstStyle/>
          <a:p>
            <a:r>
              <a:rPr lang="en-GB" sz="800" b="1" dirty="0">
                <a:solidFill>
                  <a:srgbClr val="262626"/>
                </a:solidFill>
                <a:ea typeface="Verdana" panose="020B0604030504040204" pitchFamily="34" charset="0"/>
                <a:cs typeface="Verdana" panose="020B0604030504040204" pitchFamily="34" charset="0"/>
              </a:rPr>
              <a:t>The top risks identified in the Risk Register in </a:t>
            </a:r>
            <a:r>
              <a:rPr lang="en-GB" sz="800" b="1" dirty="0" err="1" smtClean="0">
                <a:solidFill>
                  <a:srgbClr val="262626"/>
                </a:solidFill>
                <a:ea typeface="Verdana" panose="020B0604030504040204" pitchFamily="34" charset="0"/>
                <a:cs typeface="Verdana" panose="020B0604030504040204" pitchFamily="34" charset="0"/>
              </a:rPr>
              <a:t>Q1</a:t>
            </a:r>
            <a:r>
              <a:rPr lang="en-GB" sz="800" b="1" dirty="0" smtClean="0">
                <a:solidFill>
                  <a:srgbClr val="262626"/>
                </a:solidFill>
                <a:ea typeface="Verdana" panose="020B0604030504040204" pitchFamily="34" charset="0"/>
                <a:cs typeface="Verdana" panose="020B0604030504040204" pitchFamily="34" charset="0"/>
              </a:rPr>
              <a:t> </a:t>
            </a:r>
            <a:r>
              <a:rPr lang="en-GB" sz="800" b="1" dirty="0">
                <a:solidFill>
                  <a:srgbClr val="262626"/>
                </a:solidFill>
                <a:ea typeface="Verdana" panose="020B0604030504040204" pitchFamily="34" charset="0"/>
                <a:cs typeface="Verdana" panose="020B0604030504040204" pitchFamily="34" charset="0"/>
              </a:rPr>
              <a:t>are as follows:</a:t>
            </a:r>
          </a:p>
          <a:p>
            <a:r>
              <a:rPr lang="en-GB" dirty="0" smtClean="0"/>
              <a:t> </a:t>
            </a:r>
            <a:endParaRPr lang="en-GB" dirty="0"/>
          </a:p>
        </p:txBody>
      </p:sp>
      <p:pic>
        <p:nvPicPr>
          <p:cNvPr id="28" name="Picture 27" title="Represents 'Rural Economy' Corporate Outcome"/>
          <p:cNvPicPr/>
          <p:nvPr/>
        </p:nvPicPr>
        <p:blipFill>
          <a:blip r:embed="rId4">
            <a:extLst>
              <a:ext uri="{28A0092B-C50C-407E-A947-70E740481C1C}">
                <a14:useLocalDpi xmlns:a14="http://schemas.microsoft.com/office/drawing/2010/main" val="0"/>
              </a:ext>
            </a:extLst>
          </a:blip>
          <a:srcRect/>
          <a:stretch>
            <a:fillRect/>
          </a:stretch>
        </p:blipFill>
        <p:spPr bwMode="auto">
          <a:xfrm>
            <a:off x="413892" y="1525698"/>
            <a:ext cx="152811" cy="162994"/>
          </a:xfrm>
          <a:prstGeom prst="rect">
            <a:avLst/>
          </a:prstGeom>
          <a:noFill/>
        </p:spPr>
      </p:pic>
      <p:pic>
        <p:nvPicPr>
          <p:cNvPr id="30" name="Picture 29" title="Represents 'Looking After' Corporate Outcome"/>
          <p:cNvPicPr/>
          <p:nvPr/>
        </p:nvPicPr>
        <p:blipFill>
          <a:blip r:embed="rId5">
            <a:extLst>
              <a:ext uri="{28A0092B-C50C-407E-A947-70E740481C1C}">
                <a14:useLocalDpi xmlns:a14="http://schemas.microsoft.com/office/drawing/2010/main" val="0"/>
              </a:ext>
            </a:extLst>
          </a:blip>
          <a:srcRect/>
          <a:stretch>
            <a:fillRect/>
          </a:stretch>
        </p:blipFill>
        <p:spPr bwMode="auto">
          <a:xfrm>
            <a:off x="416374" y="1770908"/>
            <a:ext cx="152811" cy="156741"/>
          </a:xfrm>
          <a:prstGeom prst="rect">
            <a:avLst/>
          </a:prstGeom>
          <a:noFill/>
        </p:spPr>
      </p:pic>
      <p:pic>
        <p:nvPicPr>
          <p:cNvPr id="37" name="Picture 36" title="Image Represents 'Rural Economy' Corporate Outcome"/>
          <p:cNvPicPr/>
          <p:nvPr/>
        </p:nvPicPr>
        <p:blipFill>
          <a:blip r:embed="rId4">
            <a:extLst>
              <a:ext uri="{28A0092B-C50C-407E-A947-70E740481C1C}">
                <a14:useLocalDpi xmlns:a14="http://schemas.microsoft.com/office/drawing/2010/main" val="0"/>
              </a:ext>
            </a:extLst>
          </a:blip>
          <a:srcRect/>
          <a:stretch>
            <a:fillRect/>
          </a:stretch>
        </p:blipFill>
        <p:spPr bwMode="auto">
          <a:xfrm>
            <a:off x="411209" y="1250938"/>
            <a:ext cx="152811" cy="162994"/>
          </a:xfrm>
          <a:prstGeom prst="rect">
            <a:avLst/>
          </a:prstGeom>
          <a:noFill/>
        </p:spPr>
      </p:pic>
      <p:pic>
        <p:nvPicPr>
          <p:cNvPr id="38" name="Picture 37" title="Image Represents 'Looking After' Corporate Outcome"/>
          <p:cNvPicPr/>
          <p:nvPr/>
        </p:nvPicPr>
        <p:blipFill>
          <a:blip r:embed="rId5">
            <a:extLst>
              <a:ext uri="{28A0092B-C50C-407E-A947-70E740481C1C}">
                <a14:useLocalDpi xmlns:a14="http://schemas.microsoft.com/office/drawing/2010/main" val="0"/>
              </a:ext>
            </a:extLst>
          </a:blip>
          <a:srcRect/>
          <a:stretch>
            <a:fillRect/>
          </a:stretch>
        </p:blipFill>
        <p:spPr bwMode="auto">
          <a:xfrm>
            <a:off x="423203" y="1985116"/>
            <a:ext cx="152811" cy="156741"/>
          </a:xfrm>
          <a:prstGeom prst="rect">
            <a:avLst/>
          </a:prstGeom>
          <a:noFill/>
        </p:spPr>
      </p:pic>
      <p:pic>
        <p:nvPicPr>
          <p:cNvPr id="39" name="Picture 38" title="Image Represents 'Looking After' Corporate Outcome"/>
          <p:cNvPicPr/>
          <p:nvPr/>
        </p:nvPicPr>
        <p:blipFill>
          <a:blip r:embed="rId5">
            <a:extLst>
              <a:ext uri="{28A0092B-C50C-407E-A947-70E740481C1C}">
                <a14:useLocalDpi xmlns:a14="http://schemas.microsoft.com/office/drawing/2010/main" val="0"/>
              </a:ext>
            </a:extLst>
          </a:blip>
          <a:srcRect/>
          <a:stretch>
            <a:fillRect/>
          </a:stretch>
        </p:blipFill>
        <p:spPr bwMode="auto">
          <a:xfrm>
            <a:off x="413893" y="2251334"/>
            <a:ext cx="152811" cy="156741"/>
          </a:xfrm>
          <a:prstGeom prst="rect">
            <a:avLst/>
          </a:prstGeom>
          <a:noFill/>
        </p:spPr>
      </p:pic>
      <p:pic>
        <p:nvPicPr>
          <p:cNvPr id="40" name="Picture 39" title="Image Represents 'Looking After' Corporate Outcome"/>
          <p:cNvPicPr/>
          <p:nvPr/>
        </p:nvPicPr>
        <p:blipFill>
          <a:blip r:embed="rId5">
            <a:extLst>
              <a:ext uri="{28A0092B-C50C-407E-A947-70E740481C1C}">
                <a14:useLocalDpi xmlns:a14="http://schemas.microsoft.com/office/drawing/2010/main" val="0"/>
              </a:ext>
            </a:extLst>
          </a:blip>
          <a:srcRect/>
          <a:stretch>
            <a:fillRect/>
          </a:stretch>
        </p:blipFill>
        <p:spPr bwMode="auto">
          <a:xfrm>
            <a:off x="413894" y="2528874"/>
            <a:ext cx="152811" cy="156741"/>
          </a:xfrm>
          <a:prstGeom prst="rect">
            <a:avLst/>
          </a:prstGeom>
          <a:noFill/>
        </p:spPr>
      </p:pic>
      <p:pic>
        <p:nvPicPr>
          <p:cNvPr id="43" name="Picture 42" title="Image Represents 'Looking After' Corporate Outcome"/>
          <p:cNvPicPr/>
          <p:nvPr/>
        </p:nvPicPr>
        <p:blipFill>
          <a:blip r:embed="rId5">
            <a:extLst>
              <a:ext uri="{28A0092B-C50C-407E-A947-70E740481C1C}">
                <a14:useLocalDpi xmlns:a14="http://schemas.microsoft.com/office/drawing/2010/main" val="0"/>
              </a:ext>
            </a:extLst>
          </a:blip>
          <a:srcRect/>
          <a:stretch>
            <a:fillRect/>
          </a:stretch>
        </p:blipFill>
        <p:spPr bwMode="auto">
          <a:xfrm>
            <a:off x="396766" y="2761439"/>
            <a:ext cx="152811" cy="156741"/>
          </a:xfrm>
          <a:prstGeom prst="rect">
            <a:avLst/>
          </a:prstGeom>
          <a:noFill/>
        </p:spPr>
      </p:pic>
      <p:pic>
        <p:nvPicPr>
          <p:cNvPr id="44" name="Picture 43" title="Image represents 'Visitors and Communities' Corporate Outcome"/>
          <p:cNvPicPr/>
          <p:nvPr/>
        </p:nvPicPr>
        <p:blipFill>
          <a:blip r:embed="rId6">
            <a:extLst>
              <a:ext uri="{28A0092B-C50C-407E-A947-70E740481C1C}">
                <a14:useLocalDpi xmlns:a14="http://schemas.microsoft.com/office/drawing/2010/main" val="0"/>
              </a:ext>
            </a:extLst>
          </a:blip>
          <a:srcRect/>
          <a:stretch>
            <a:fillRect/>
          </a:stretch>
        </p:blipFill>
        <p:spPr bwMode="auto">
          <a:xfrm>
            <a:off x="396766" y="3001216"/>
            <a:ext cx="152811" cy="176690"/>
          </a:xfrm>
          <a:prstGeom prst="rect">
            <a:avLst/>
          </a:prstGeom>
          <a:noFill/>
        </p:spPr>
      </p:pic>
      <p:pic>
        <p:nvPicPr>
          <p:cNvPr id="45" name="Picture 44" title="Image represents 'Visitors and Communities' Corporate Outcome"/>
          <p:cNvPicPr/>
          <p:nvPr/>
        </p:nvPicPr>
        <p:blipFill>
          <a:blip r:embed="rId6">
            <a:extLst>
              <a:ext uri="{28A0092B-C50C-407E-A947-70E740481C1C}">
                <a14:useLocalDpi xmlns:a14="http://schemas.microsoft.com/office/drawing/2010/main" val="0"/>
              </a:ext>
            </a:extLst>
          </a:blip>
          <a:srcRect/>
          <a:stretch>
            <a:fillRect/>
          </a:stretch>
        </p:blipFill>
        <p:spPr bwMode="auto">
          <a:xfrm>
            <a:off x="403154" y="3264166"/>
            <a:ext cx="152811" cy="176690"/>
          </a:xfrm>
          <a:prstGeom prst="rect">
            <a:avLst/>
          </a:prstGeom>
          <a:noFill/>
        </p:spPr>
      </p:pic>
      <p:pic>
        <p:nvPicPr>
          <p:cNvPr id="46" name="Picture 45" title="Image epresents 'Supportive Organisation' Corporate Outcome"/>
          <p:cNvPicPr/>
          <p:nvPr/>
        </p:nvPicPr>
        <p:blipFill>
          <a:blip r:embed="rId7">
            <a:extLst>
              <a:ext uri="{28A0092B-C50C-407E-A947-70E740481C1C}">
                <a14:useLocalDpi xmlns:a14="http://schemas.microsoft.com/office/drawing/2010/main" val="0"/>
              </a:ext>
            </a:extLst>
          </a:blip>
          <a:srcRect/>
          <a:stretch>
            <a:fillRect/>
          </a:stretch>
        </p:blipFill>
        <p:spPr bwMode="auto">
          <a:xfrm>
            <a:off x="403155" y="3503995"/>
            <a:ext cx="152811" cy="154904"/>
          </a:xfrm>
          <a:prstGeom prst="rect">
            <a:avLst/>
          </a:prstGeom>
          <a:noFill/>
        </p:spPr>
      </p:pic>
      <p:pic>
        <p:nvPicPr>
          <p:cNvPr id="47" name="Picture 46" title="Image epresents 'Supportive Organisation' Corporate Outcome"/>
          <p:cNvPicPr/>
          <p:nvPr/>
        </p:nvPicPr>
        <p:blipFill>
          <a:blip r:embed="rId7">
            <a:extLst>
              <a:ext uri="{28A0092B-C50C-407E-A947-70E740481C1C}">
                <a14:useLocalDpi xmlns:a14="http://schemas.microsoft.com/office/drawing/2010/main" val="0"/>
              </a:ext>
            </a:extLst>
          </a:blip>
          <a:srcRect/>
          <a:stretch>
            <a:fillRect/>
          </a:stretch>
        </p:blipFill>
        <p:spPr bwMode="auto">
          <a:xfrm>
            <a:off x="413894" y="3759928"/>
            <a:ext cx="152811" cy="154904"/>
          </a:xfrm>
          <a:prstGeom prst="rect">
            <a:avLst/>
          </a:prstGeom>
          <a:noFill/>
        </p:spPr>
      </p:pic>
      <p:pic>
        <p:nvPicPr>
          <p:cNvPr id="48" name="Picture 47" title="Image epresents 'Supportive Organisation' Corporate Outcome"/>
          <p:cNvPicPr/>
          <p:nvPr/>
        </p:nvPicPr>
        <p:blipFill>
          <a:blip r:embed="rId7">
            <a:extLst>
              <a:ext uri="{28A0092B-C50C-407E-A947-70E740481C1C}">
                <a14:useLocalDpi xmlns:a14="http://schemas.microsoft.com/office/drawing/2010/main" val="0"/>
              </a:ext>
            </a:extLst>
          </a:blip>
          <a:srcRect/>
          <a:stretch>
            <a:fillRect/>
          </a:stretch>
        </p:blipFill>
        <p:spPr bwMode="auto">
          <a:xfrm>
            <a:off x="413895" y="4028639"/>
            <a:ext cx="152811" cy="154904"/>
          </a:xfrm>
          <a:prstGeom prst="rect">
            <a:avLst/>
          </a:prstGeom>
          <a:noFill/>
        </p:spPr>
      </p:pic>
      <p:pic>
        <p:nvPicPr>
          <p:cNvPr id="49" name="Picture 48" title="Image epresents 'Supportive Organisation' Corporate Outcome"/>
          <p:cNvPicPr/>
          <p:nvPr/>
        </p:nvPicPr>
        <p:blipFill>
          <a:blip r:embed="rId7">
            <a:extLst>
              <a:ext uri="{28A0092B-C50C-407E-A947-70E740481C1C}">
                <a14:useLocalDpi xmlns:a14="http://schemas.microsoft.com/office/drawing/2010/main" val="0"/>
              </a:ext>
            </a:extLst>
          </a:blip>
          <a:srcRect/>
          <a:stretch>
            <a:fillRect/>
          </a:stretch>
        </p:blipFill>
        <p:spPr bwMode="auto">
          <a:xfrm>
            <a:off x="405890" y="4285898"/>
            <a:ext cx="152811" cy="154904"/>
          </a:xfrm>
          <a:prstGeom prst="rect">
            <a:avLst/>
          </a:prstGeom>
          <a:noFill/>
        </p:spPr>
      </p:pic>
      <p:pic>
        <p:nvPicPr>
          <p:cNvPr id="50" name="Picture 49" title="Image represents 'High Performing' Corporate Outcome"/>
          <p:cNvPicPr/>
          <p:nvPr/>
        </p:nvPicPr>
        <p:blipFill>
          <a:blip r:embed="rId8">
            <a:extLst>
              <a:ext uri="{28A0092B-C50C-407E-A947-70E740481C1C}">
                <a14:useLocalDpi xmlns:a14="http://schemas.microsoft.com/office/drawing/2010/main" val="0"/>
              </a:ext>
            </a:extLst>
          </a:blip>
          <a:srcRect/>
          <a:stretch>
            <a:fillRect/>
          </a:stretch>
        </p:blipFill>
        <p:spPr bwMode="auto">
          <a:xfrm>
            <a:off x="415253" y="4558405"/>
            <a:ext cx="152811" cy="144874"/>
          </a:xfrm>
          <a:prstGeom prst="rect">
            <a:avLst/>
          </a:prstGeom>
          <a:noFill/>
        </p:spPr>
      </p:pic>
      <p:pic>
        <p:nvPicPr>
          <p:cNvPr id="52" name="Picture 51" title="Image represents 'High Performing' Corporate Outcome"/>
          <p:cNvPicPr/>
          <p:nvPr/>
        </p:nvPicPr>
        <p:blipFill>
          <a:blip r:embed="rId8">
            <a:extLst>
              <a:ext uri="{28A0092B-C50C-407E-A947-70E740481C1C}">
                <a14:useLocalDpi xmlns:a14="http://schemas.microsoft.com/office/drawing/2010/main" val="0"/>
              </a:ext>
            </a:extLst>
          </a:blip>
          <a:srcRect/>
          <a:stretch>
            <a:fillRect/>
          </a:stretch>
        </p:blipFill>
        <p:spPr bwMode="auto">
          <a:xfrm>
            <a:off x="423203" y="4820882"/>
            <a:ext cx="152811" cy="144874"/>
          </a:xfrm>
          <a:prstGeom prst="rect">
            <a:avLst/>
          </a:prstGeom>
          <a:noFill/>
        </p:spPr>
      </p:pic>
      <p:pic>
        <p:nvPicPr>
          <p:cNvPr id="53" name="Picture 52" title="Image represents 'High Performing' Corporate Outcome"/>
          <p:cNvPicPr/>
          <p:nvPr/>
        </p:nvPicPr>
        <p:blipFill>
          <a:blip r:embed="rId8">
            <a:extLst>
              <a:ext uri="{28A0092B-C50C-407E-A947-70E740481C1C}">
                <a14:useLocalDpi xmlns:a14="http://schemas.microsoft.com/office/drawing/2010/main" val="0"/>
              </a:ext>
            </a:extLst>
          </a:blip>
          <a:srcRect/>
          <a:stretch>
            <a:fillRect/>
          </a:stretch>
        </p:blipFill>
        <p:spPr bwMode="auto">
          <a:xfrm>
            <a:off x="423203" y="5067801"/>
            <a:ext cx="152811" cy="144874"/>
          </a:xfrm>
          <a:prstGeom prst="rect">
            <a:avLst/>
          </a:prstGeom>
          <a:noFill/>
        </p:spPr>
      </p:pic>
      <p:cxnSp>
        <p:nvCxnSpPr>
          <p:cNvPr id="68" name="Straight Arrow Connector 67" title="image representing no change in trend"/>
          <p:cNvCxnSpPr/>
          <p:nvPr/>
        </p:nvCxnSpPr>
        <p:spPr>
          <a:xfrm>
            <a:off x="4829576" y="2839809"/>
            <a:ext cx="33581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title="image representing no change in trend"/>
          <p:cNvCxnSpPr/>
          <p:nvPr/>
        </p:nvCxnSpPr>
        <p:spPr>
          <a:xfrm>
            <a:off x="4829576" y="3089561"/>
            <a:ext cx="33581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title="image representing no change in trend"/>
          <p:cNvCxnSpPr/>
          <p:nvPr/>
        </p:nvCxnSpPr>
        <p:spPr>
          <a:xfrm>
            <a:off x="4829576" y="4893319"/>
            <a:ext cx="33581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title="image representing no change in trend"/>
          <p:cNvCxnSpPr/>
          <p:nvPr/>
        </p:nvCxnSpPr>
        <p:spPr>
          <a:xfrm>
            <a:off x="4829576" y="4630842"/>
            <a:ext cx="33581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Title 8" hidden="1"/>
          <p:cNvSpPr>
            <a:spLocks noGrp="1"/>
          </p:cNvSpPr>
          <p:nvPr>
            <p:ph type="ctrTitle"/>
          </p:nvPr>
        </p:nvSpPr>
        <p:spPr/>
        <p:txBody>
          <a:bodyPr/>
          <a:lstStyle/>
          <a:p>
            <a:r>
              <a:rPr lang="en-GB" dirty="0" smtClean="0"/>
              <a:t>Corporate Performance Dashboard 2020/21 Q2</a:t>
            </a:r>
            <a:endParaRPr lang="en-GB" dirty="0"/>
          </a:p>
        </p:txBody>
      </p:sp>
      <p:sp>
        <p:nvSpPr>
          <p:cNvPr id="10" name="Subtitle 9" hidden="1"/>
          <p:cNvSpPr>
            <a:spLocks noGrp="1"/>
          </p:cNvSpPr>
          <p:nvPr>
            <p:ph type="subTitle" idx="1"/>
          </p:nvPr>
        </p:nvSpPr>
        <p:spPr/>
        <p:txBody>
          <a:bodyPr/>
          <a:lstStyle/>
          <a:p>
            <a:endParaRPr lang="en-GB"/>
          </a:p>
        </p:txBody>
      </p:sp>
      <p:cxnSp>
        <p:nvCxnSpPr>
          <p:cNvPr id="58" name="Straight Arrow Connector 57" title="image representing no change in trend"/>
          <p:cNvCxnSpPr/>
          <p:nvPr/>
        </p:nvCxnSpPr>
        <p:spPr>
          <a:xfrm>
            <a:off x="4838259" y="2591614"/>
            <a:ext cx="33581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title="Arrow pointing downwards"/>
          <p:cNvCxnSpPr/>
          <p:nvPr/>
        </p:nvCxnSpPr>
        <p:spPr>
          <a:xfrm>
            <a:off x="4986969" y="3759928"/>
            <a:ext cx="0" cy="2151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title="image representing no change in trend"/>
          <p:cNvCxnSpPr/>
          <p:nvPr/>
        </p:nvCxnSpPr>
        <p:spPr>
          <a:xfrm>
            <a:off x="4797629" y="1321866"/>
            <a:ext cx="33581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title="Arrow pointing downwards"/>
          <p:cNvCxnSpPr/>
          <p:nvPr/>
        </p:nvCxnSpPr>
        <p:spPr>
          <a:xfrm>
            <a:off x="4967413" y="1770908"/>
            <a:ext cx="0" cy="1567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title="image representing no change in trend"/>
          <p:cNvCxnSpPr/>
          <p:nvPr/>
        </p:nvCxnSpPr>
        <p:spPr>
          <a:xfrm>
            <a:off x="4819062" y="4110856"/>
            <a:ext cx="33581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pic>
        <p:nvPicPr>
          <p:cNvPr id="32" name="Picture 31" title="Heading - Finance">
            <a:extLst>
              <a:ext uri="{FF2B5EF4-FFF2-40B4-BE49-F238E27FC236}">
                <a16:creationId xmlns:a16="http://schemas.microsoft.com/office/drawing/2014/main" id="{94163022-E009-413B-8259-7789361429E5}"/>
              </a:ext>
            </a:extLst>
          </p:cNvPr>
          <p:cNvPicPr>
            <a:picLocks noChangeAspect="1"/>
          </p:cNvPicPr>
          <p:nvPr/>
        </p:nvPicPr>
        <p:blipFill rotWithShape="1">
          <a:blip r:embed="rId3">
            <a:extLst>
              <a:ext uri="{28A0092B-C50C-407E-A947-70E740481C1C}">
                <a14:useLocalDpi xmlns:a14="http://schemas.microsoft.com/office/drawing/2010/main" val="0"/>
              </a:ext>
            </a:extLst>
          </a:blip>
          <a:srcRect l="54944" t="9061" b="-1"/>
          <a:stretch/>
        </p:blipFill>
        <p:spPr>
          <a:xfrm>
            <a:off x="5391565" y="837143"/>
            <a:ext cx="788516" cy="305733"/>
          </a:xfrm>
          <a:prstGeom prst="rect">
            <a:avLst/>
          </a:prstGeom>
        </p:spPr>
      </p:pic>
      <p:sp>
        <p:nvSpPr>
          <p:cNvPr id="85" name="TextBox 84">
            <a:extLst>
              <a:ext uri="{FF2B5EF4-FFF2-40B4-BE49-F238E27FC236}">
                <a16:creationId xmlns:a16="http://schemas.microsoft.com/office/drawing/2014/main" id="{7256F3C9-19D4-4FF7-892A-FC13A0A4B41E}"/>
              </a:ext>
            </a:extLst>
          </p:cNvPr>
          <p:cNvSpPr txBox="1"/>
          <p:nvPr/>
        </p:nvSpPr>
        <p:spPr>
          <a:xfrm>
            <a:off x="5391565" y="805234"/>
            <a:ext cx="633398" cy="246221"/>
          </a:xfrm>
          <a:prstGeom prst="rect">
            <a:avLst/>
          </a:prstGeom>
          <a:noFill/>
        </p:spPr>
        <p:txBody>
          <a:bodyPr wrap="square" rtlCol="0">
            <a:spAutoFit/>
          </a:bodyPr>
          <a:lstStyle/>
          <a:p>
            <a:r>
              <a:rPr lang="en-GB" sz="1000" b="1" dirty="0">
                <a:solidFill>
                  <a:schemeClr val="bg1"/>
                </a:solidFill>
                <a:ea typeface="Verdana" panose="020B0604030504040204" pitchFamily="34" charset="0"/>
              </a:rPr>
              <a:t>Finance</a:t>
            </a:r>
          </a:p>
        </p:txBody>
      </p:sp>
      <p:cxnSp>
        <p:nvCxnSpPr>
          <p:cNvPr id="55" name="Straight Arrow Connector 54" title="Arrow pointing downwards"/>
          <p:cNvCxnSpPr/>
          <p:nvPr/>
        </p:nvCxnSpPr>
        <p:spPr>
          <a:xfrm>
            <a:off x="4967413" y="1473539"/>
            <a:ext cx="0" cy="2151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title="image representing no change in trend"/>
          <p:cNvCxnSpPr/>
          <p:nvPr/>
        </p:nvCxnSpPr>
        <p:spPr>
          <a:xfrm>
            <a:off x="4812173" y="2067739"/>
            <a:ext cx="33581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title="image representing no change in trend"/>
          <p:cNvCxnSpPr/>
          <p:nvPr/>
        </p:nvCxnSpPr>
        <p:spPr>
          <a:xfrm>
            <a:off x="4819062" y="2281106"/>
            <a:ext cx="33581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title="Arrow pointing upwards"/>
          <p:cNvCxnSpPr/>
          <p:nvPr/>
        </p:nvCxnSpPr>
        <p:spPr>
          <a:xfrm flipV="1">
            <a:off x="4986969" y="3474886"/>
            <a:ext cx="963" cy="2354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title="Arrow pointing downwards"/>
          <p:cNvCxnSpPr/>
          <p:nvPr/>
        </p:nvCxnSpPr>
        <p:spPr>
          <a:xfrm>
            <a:off x="4980080" y="4255773"/>
            <a:ext cx="0" cy="2151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8" name="Picture 7" descr="This graph shows the total income and expenditure for Q1 2021/22." title="Total income &amp; Expenditure Q1 21/22"/>
          <p:cNvPicPr>
            <a:picLocks noChangeAspect="1"/>
          </p:cNvPicPr>
          <p:nvPr/>
        </p:nvPicPr>
        <p:blipFill>
          <a:blip r:embed="rId9"/>
          <a:stretch>
            <a:fillRect/>
          </a:stretch>
        </p:blipFill>
        <p:spPr>
          <a:xfrm>
            <a:off x="5775486" y="3645053"/>
            <a:ext cx="2649990" cy="2974844"/>
          </a:xfrm>
          <a:prstGeom prst="rect">
            <a:avLst/>
          </a:prstGeom>
        </p:spPr>
      </p:pic>
      <p:pic>
        <p:nvPicPr>
          <p:cNvPr id="12" name="Picture 11" descr="This graph displays the actual to forecast income ratio for the quarter. The actual income was slightly lower than forecast. " title="Q1 income actual to forecast ratio"/>
          <p:cNvPicPr>
            <a:picLocks noChangeAspect="1"/>
          </p:cNvPicPr>
          <p:nvPr/>
        </p:nvPicPr>
        <p:blipFill>
          <a:blip r:embed="rId10"/>
          <a:stretch>
            <a:fillRect/>
          </a:stretch>
        </p:blipFill>
        <p:spPr>
          <a:xfrm>
            <a:off x="5451863" y="2408075"/>
            <a:ext cx="3444163" cy="1173372"/>
          </a:xfrm>
          <a:prstGeom prst="rect">
            <a:avLst/>
          </a:prstGeom>
        </p:spPr>
      </p:pic>
      <p:pic>
        <p:nvPicPr>
          <p:cNvPr id="15" name="Picture 14" descr="This table displays the actual over forecast expenditure for Q1 21/22. It shows actual expenditure was lower than forecast for the period. " title="Q1 - Expenditure actual to forecast ratio"/>
          <p:cNvPicPr>
            <a:picLocks noChangeAspect="1"/>
          </p:cNvPicPr>
          <p:nvPr/>
        </p:nvPicPr>
        <p:blipFill>
          <a:blip r:embed="rId11"/>
          <a:stretch>
            <a:fillRect/>
          </a:stretch>
        </p:blipFill>
        <p:spPr>
          <a:xfrm>
            <a:off x="5451863" y="1160346"/>
            <a:ext cx="3444163" cy="1184123"/>
          </a:xfrm>
          <a:prstGeom prst="rect">
            <a:avLst/>
          </a:prstGeom>
        </p:spPr>
      </p:pic>
    </p:spTree>
    <p:extLst>
      <p:ext uri="{BB962C8B-B14F-4D97-AF65-F5344CB8AC3E}">
        <p14:creationId xmlns:p14="http://schemas.microsoft.com/office/powerpoint/2010/main" val="621073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title="Key to symbols">
            <a:extLst>
              <a:ext uri="{FF2B5EF4-FFF2-40B4-BE49-F238E27FC236}">
                <a16:creationId xmlns:a16="http://schemas.microsoft.com/office/drawing/2014/main" id="{7C89BEC1-22F6-4EB5-A065-CC6BC9CE1C8F}"/>
              </a:ext>
            </a:extLst>
          </p:cNvPr>
          <p:cNvSpPr/>
          <p:nvPr/>
        </p:nvSpPr>
        <p:spPr>
          <a:xfrm>
            <a:off x="142884" y="5761682"/>
            <a:ext cx="4438082" cy="831696"/>
          </a:xfrm>
          <a:prstGeom prst="rect">
            <a:avLst/>
          </a:prstGeom>
          <a:solidFill>
            <a:srgbClr val="FCF2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title="Issues and Achievements">
            <a:extLst>
              <a:ext uri="{FF2B5EF4-FFF2-40B4-BE49-F238E27FC236}">
                <a16:creationId xmlns:a16="http://schemas.microsoft.com/office/drawing/2014/main" id="{7C89BEC1-22F6-4EB5-A065-CC6BC9CE1C8F}"/>
              </a:ext>
            </a:extLst>
          </p:cNvPr>
          <p:cNvSpPr/>
          <p:nvPr/>
        </p:nvSpPr>
        <p:spPr>
          <a:xfrm>
            <a:off x="141441" y="3233027"/>
            <a:ext cx="4439525" cy="241455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800" dirty="0">
              <a:solidFill>
                <a:schemeClr val="tx1"/>
              </a:solidFill>
            </a:endParaRPr>
          </a:p>
        </p:txBody>
      </p:sp>
      <p:sp>
        <p:nvSpPr>
          <p:cNvPr id="13" name="Rectangle 12" title="for design purposes">
            <a:extLst>
              <a:ext uri="{FF2B5EF4-FFF2-40B4-BE49-F238E27FC236}">
                <a16:creationId xmlns:a16="http://schemas.microsoft.com/office/drawing/2014/main" id="{4B314A26-2DCE-4F2D-8E9F-A653934E8635}"/>
              </a:ext>
            </a:extLst>
          </p:cNvPr>
          <p:cNvSpPr/>
          <p:nvPr/>
        </p:nvSpPr>
        <p:spPr>
          <a:xfrm>
            <a:off x="4788218" y="154467"/>
            <a:ext cx="4304981" cy="17505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2" name="Picture 21" title="Heading - Our People">
            <a:extLst>
              <a:ext uri="{FF2B5EF4-FFF2-40B4-BE49-F238E27FC236}">
                <a16:creationId xmlns:a16="http://schemas.microsoft.com/office/drawing/2014/main" id="{FBE5EEAE-674D-4FC8-B5D1-21CFB444A764}"/>
              </a:ext>
            </a:extLst>
          </p:cNvPr>
          <p:cNvPicPr>
            <a:picLocks noChangeAspect="1"/>
          </p:cNvPicPr>
          <p:nvPr/>
        </p:nvPicPr>
        <p:blipFill rotWithShape="1">
          <a:blip r:embed="rId2">
            <a:extLst>
              <a:ext uri="{28A0092B-C50C-407E-A947-70E740481C1C}">
                <a14:useLocalDpi xmlns:a14="http://schemas.microsoft.com/office/drawing/2010/main" val="0"/>
              </a:ext>
            </a:extLst>
          </a:blip>
          <a:srcRect l="45439" t="9694" b="-1"/>
          <a:stretch/>
        </p:blipFill>
        <p:spPr>
          <a:xfrm>
            <a:off x="4788218" y="160819"/>
            <a:ext cx="954867" cy="303599"/>
          </a:xfrm>
          <a:prstGeom prst="rect">
            <a:avLst/>
          </a:prstGeom>
        </p:spPr>
      </p:pic>
      <p:sp>
        <p:nvSpPr>
          <p:cNvPr id="26" name="Rectangle 25" title="For design purposes">
            <a:extLst>
              <a:ext uri="{FF2B5EF4-FFF2-40B4-BE49-F238E27FC236}">
                <a16:creationId xmlns:a16="http://schemas.microsoft.com/office/drawing/2014/main" id="{4B314A26-2DCE-4F2D-8E9F-A653934E8635}"/>
              </a:ext>
            </a:extLst>
          </p:cNvPr>
          <p:cNvSpPr/>
          <p:nvPr/>
        </p:nvSpPr>
        <p:spPr>
          <a:xfrm>
            <a:off x="4777801" y="1982297"/>
            <a:ext cx="4315397" cy="461108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extBox 7">
            <a:extLst>
              <a:ext uri="{FF2B5EF4-FFF2-40B4-BE49-F238E27FC236}">
                <a16:creationId xmlns:a16="http://schemas.microsoft.com/office/drawing/2014/main" id="{CCD7C131-1324-4057-A0F6-9688B46AA802}"/>
              </a:ext>
            </a:extLst>
          </p:cNvPr>
          <p:cNvSpPr txBox="1"/>
          <p:nvPr/>
        </p:nvSpPr>
        <p:spPr>
          <a:xfrm>
            <a:off x="4760417" y="123589"/>
            <a:ext cx="780983" cy="246221"/>
          </a:xfrm>
          <a:prstGeom prst="rect">
            <a:avLst/>
          </a:prstGeom>
          <a:noFill/>
        </p:spPr>
        <p:txBody>
          <a:bodyPr wrap="none" rtlCol="0">
            <a:spAutoFit/>
          </a:bodyPr>
          <a:lstStyle/>
          <a:p>
            <a:r>
              <a:rPr lang="en-GB" sz="1000" b="1" dirty="0">
                <a:solidFill>
                  <a:schemeClr val="bg1"/>
                </a:solidFill>
                <a:ea typeface="Verdana" panose="020B0604030504040204" pitchFamily="34" charset="0"/>
              </a:rPr>
              <a:t>Our People</a:t>
            </a:r>
          </a:p>
        </p:txBody>
      </p:sp>
      <p:graphicFrame>
        <p:nvGraphicFramePr>
          <p:cNvPr id="16" name="Table 15" title="Table highlighting accidents and incidents">
            <a:extLst>
              <a:ext uri="{FF2B5EF4-FFF2-40B4-BE49-F238E27FC236}">
                <a16:creationId xmlns:a16="http://schemas.microsoft.com/office/drawing/2014/main" id="{C19B8F22-95F8-4B96-910B-8395F657F9A7}"/>
              </a:ext>
            </a:extLst>
          </p:cNvPr>
          <p:cNvGraphicFramePr>
            <a:graphicFrameLocks noGrp="1"/>
          </p:cNvGraphicFramePr>
          <p:nvPr>
            <p:extLst>
              <p:ext uri="{D42A27DB-BD31-4B8C-83A1-F6EECF244321}">
                <p14:modId xmlns:p14="http://schemas.microsoft.com/office/powerpoint/2010/main" val="4189369012"/>
              </p:ext>
            </p:extLst>
          </p:nvPr>
        </p:nvGraphicFramePr>
        <p:xfrm>
          <a:off x="4819596" y="2204665"/>
          <a:ext cx="4211538" cy="1889184"/>
        </p:xfrm>
        <a:graphic>
          <a:graphicData uri="http://schemas.openxmlformats.org/drawingml/2006/table">
            <a:tbl>
              <a:tblPr firstRow="1" bandRow="1">
                <a:tableStyleId>{5C22544A-7EE6-4342-B048-85BDC9FD1C3A}</a:tableStyleId>
              </a:tblPr>
              <a:tblGrid>
                <a:gridCol w="1596836">
                  <a:extLst>
                    <a:ext uri="{9D8B030D-6E8A-4147-A177-3AD203B41FA5}">
                      <a16:colId xmlns:a16="http://schemas.microsoft.com/office/drawing/2014/main" val="1821700450"/>
                    </a:ext>
                  </a:extLst>
                </a:gridCol>
                <a:gridCol w="421690">
                  <a:extLst>
                    <a:ext uri="{9D8B030D-6E8A-4147-A177-3AD203B41FA5}">
                      <a16:colId xmlns:a16="http://schemas.microsoft.com/office/drawing/2014/main" val="2893167612"/>
                    </a:ext>
                  </a:extLst>
                </a:gridCol>
                <a:gridCol w="310101">
                  <a:extLst>
                    <a:ext uri="{9D8B030D-6E8A-4147-A177-3AD203B41FA5}">
                      <a16:colId xmlns:a16="http://schemas.microsoft.com/office/drawing/2014/main" val="840223423"/>
                    </a:ext>
                  </a:extLst>
                </a:gridCol>
                <a:gridCol w="365760">
                  <a:extLst>
                    <a:ext uri="{9D8B030D-6E8A-4147-A177-3AD203B41FA5}">
                      <a16:colId xmlns:a16="http://schemas.microsoft.com/office/drawing/2014/main" val="4180470351"/>
                    </a:ext>
                  </a:extLst>
                </a:gridCol>
                <a:gridCol w="389614">
                  <a:extLst>
                    <a:ext uri="{9D8B030D-6E8A-4147-A177-3AD203B41FA5}">
                      <a16:colId xmlns:a16="http://schemas.microsoft.com/office/drawing/2014/main" val="3639276332"/>
                    </a:ext>
                  </a:extLst>
                </a:gridCol>
                <a:gridCol w="349857">
                  <a:extLst>
                    <a:ext uri="{9D8B030D-6E8A-4147-A177-3AD203B41FA5}">
                      <a16:colId xmlns:a16="http://schemas.microsoft.com/office/drawing/2014/main" val="1276379972"/>
                    </a:ext>
                  </a:extLst>
                </a:gridCol>
                <a:gridCol w="777680">
                  <a:extLst>
                    <a:ext uri="{9D8B030D-6E8A-4147-A177-3AD203B41FA5}">
                      <a16:colId xmlns:a16="http://schemas.microsoft.com/office/drawing/2014/main" val="3148518312"/>
                    </a:ext>
                  </a:extLst>
                </a:gridCol>
              </a:tblGrid>
              <a:tr h="0">
                <a:tc>
                  <a:txBody>
                    <a:bodyPr/>
                    <a:lstStyle/>
                    <a:p>
                      <a:r>
                        <a:rPr lang="en-GB" sz="800" dirty="0" smtClean="0">
                          <a:solidFill>
                            <a:schemeClr val="accent1"/>
                          </a:solidFill>
                          <a:latin typeface="+mn-lt"/>
                          <a:ea typeface="Verdana" panose="020B0604030504040204" pitchFamily="34" charset="0"/>
                        </a:rPr>
                        <a:t>Type</a:t>
                      </a:r>
                      <a:endParaRPr lang="en-GB" sz="800" dirty="0">
                        <a:solidFill>
                          <a:schemeClr val="accent1"/>
                        </a:solidFill>
                        <a:latin typeface="+mn-lt"/>
                        <a:ea typeface="Verdana" panose="020B0604030504040204" pitchFamily="34" charset="0"/>
                      </a:endParaRPr>
                    </a:p>
                  </a:txBody>
                  <a:tcPr marL="0" marR="0" marT="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smtClean="0">
                          <a:solidFill>
                            <a:schemeClr val="accent1"/>
                          </a:solidFill>
                          <a:latin typeface="+mn-lt"/>
                          <a:ea typeface="Verdana" panose="020B0604030504040204" pitchFamily="34" charset="0"/>
                        </a:rPr>
                        <a:t>20/21 Total</a:t>
                      </a:r>
                      <a:endParaRPr lang="en-GB" sz="800" dirty="0">
                        <a:solidFill>
                          <a:schemeClr val="accent1"/>
                        </a:solidFill>
                        <a:latin typeface="+mn-lt"/>
                        <a:ea typeface="Verdana" panose="020B0604030504040204" pitchFamily="34" charset="0"/>
                      </a:endParaRPr>
                    </a:p>
                  </a:txBody>
                  <a:tcPr marL="0" marR="0" marT="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accent1"/>
                          </a:solidFill>
                          <a:latin typeface="+mn-lt"/>
                          <a:ea typeface="Verdana" panose="020B0604030504040204" pitchFamily="34" charset="0"/>
                        </a:rPr>
                        <a:t>21/22 Q1</a:t>
                      </a:r>
                      <a:endParaRPr lang="en-GB" sz="800" b="1" dirty="0">
                        <a:solidFill>
                          <a:schemeClr val="accent1"/>
                        </a:solidFill>
                        <a:latin typeface="+mn-lt"/>
                        <a:ea typeface="Verdana" panose="020B0604030504040204" pitchFamily="34" charset="0"/>
                      </a:endParaRPr>
                    </a:p>
                  </a:txBody>
                  <a:tcPr marL="0" marR="0" marT="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accent1"/>
                          </a:solidFill>
                          <a:latin typeface="+mn-lt"/>
                          <a:ea typeface="Verdana" panose="020B0604030504040204" pitchFamily="34" charset="0"/>
                        </a:rPr>
                        <a:t>21/22 Q2</a:t>
                      </a:r>
                      <a:endParaRPr lang="en-GB" sz="800" b="1" dirty="0">
                        <a:solidFill>
                          <a:schemeClr val="accent1"/>
                        </a:solidFill>
                        <a:latin typeface="+mn-lt"/>
                        <a:ea typeface="Verdana" panose="020B0604030504040204" pitchFamily="34" charset="0"/>
                      </a:endParaRPr>
                    </a:p>
                  </a:txBody>
                  <a:tcPr marL="0" marR="0" marT="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accent1"/>
                          </a:solidFill>
                          <a:latin typeface="+mn-lt"/>
                          <a:ea typeface="Verdana" panose="020B0604030504040204" pitchFamily="34" charset="0"/>
                        </a:rPr>
                        <a:t>21/22 Q3</a:t>
                      </a:r>
                      <a:endParaRPr lang="en-GB" sz="800" b="1" dirty="0">
                        <a:solidFill>
                          <a:schemeClr val="accent1"/>
                        </a:solidFill>
                        <a:latin typeface="+mn-lt"/>
                        <a:ea typeface="Verdana" panose="020B0604030504040204" pitchFamily="34" charset="0"/>
                      </a:endParaRPr>
                    </a:p>
                  </a:txBody>
                  <a:tcPr marL="0" marR="0" marT="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accent1"/>
                          </a:solidFill>
                          <a:latin typeface="+mn-lt"/>
                          <a:ea typeface="Verdana" panose="020B0604030504040204" pitchFamily="34" charset="0"/>
                        </a:rPr>
                        <a:t>21/22</a:t>
                      </a:r>
                      <a:r>
                        <a:rPr lang="en-GB" sz="800" b="1" baseline="0" dirty="0" smtClean="0">
                          <a:solidFill>
                            <a:schemeClr val="accent1"/>
                          </a:solidFill>
                          <a:latin typeface="+mn-lt"/>
                          <a:ea typeface="Verdana" panose="020B0604030504040204" pitchFamily="34" charset="0"/>
                        </a:rPr>
                        <a:t> Q4</a:t>
                      </a:r>
                      <a:endParaRPr lang="en-GB" sz="800" b="1" dirty="0">
                        <a:solidFill>
                          <a:schemeClr val="accent1"/>
                        </a:solidFill>
                        <a:latin typeface="+mn-lt"/>
                        <a:ea typeface="Verdana" panose="020B0604030504040204" pitchFamily="34" charset="0"/>
                      </a:endParaRPr>
                    </a:p>
                  </a:txBody>
                  <a:tcPr marL="0" marR="0" marT="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accent1"/>
                          </a:solidFill>
                          <a:latin typeface="+mn-lt"/>
                          <a:ea typeface="Verdana" panose="020B0604030504040204" pitchFamily="34" charset="0"/>
                        </a:rPr>
                        <a:t>21/22 Total</a:t>
                      </a:r>
                      <a:endParaRPr lang="en-GB" sz="800" b="1" dirty="0">
                        <a:solidFill>
                          <a:schemeClr val="accent1"/>
                        </a:solidFill>
                        <a:latin typeface="+mn-lt"/>
                        <a:ea typeface="Verdana" panose="020B0604030504040204" pitchFamily="34" charset="0"/>
                      </a:endParaRPr>
                    </a:p>
                  </a:txBody>
                  <a:tcPr marL="0" marR="0" marT="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38987401"/>
                  </a:ext>
                </a:extLst>
              </a:tr>
              <a:tr h="134239">
                <a:tc>
                  <a:txBody>
                    <a:bodyPr/>
                    <a:lstStyle/>
                    <a:p>
                      <a:r>
                        <a:rPr lang="en-GB" sz="800" dirty="0">
                          <a:latin typeface="+mn-lt"/>
                          <a:ea typeface="Verdana" panose="020B0604030504040204" pitchFamily="34" charset="0"/>
                        </a:rPr>
                        <a:t>Employee </a:t>
                      </a:r>
                      <a:r>
                        <a:rPr lang="en-GB" sz="800" dirty="0" smtClean="0">
                          <a:latin typeface="+mn-lt"/>
                          <a:ea typeface="Verdana" panose="020B0604030504040204" pitchFamily="34" charset="0"/>
                        </a:rPr>
                        <a:t>accidents (Non-RIDDOR)</a:t>
                      </a:r>
                      <a:endParaRPr lang="en-GB" sz="800" dirty="0">
                        <a:latin typeface="+mn-lt"/>
                        <a:ea typeface="Verdana" panose="020B0604030504040204" pitchFamily="34" charset="0"/>
                      </a:endParaRPr>
                    </a:p>
                  </a:txBody>
                  <a:tcPr marL="36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23</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6</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extLst>
                  <a:ext uri="{0D108BD9-81ED-4DB2-BD59-A6C34878D82A}">
                    <a16:rowId xmlns:a16="http://schemas.microsoft.com/office/drawing/2014/main" val="1968493466"/>
                  </a:ext>
                </a:extLst>
              </a:tr>
              <a:tr h="133874">
                <a:tc>
                  <a:txBody>
                    <a:bodyPr/>
                    <a:lstStyle/>
                    <a:p>
                      <a:r>
                        <a:rPr lang="en-GB" sz="800" dirty="0" smtClean="0">
                          <a:latin typeface="+mn-lt"/>
                          <a:ea typeface="Verdana" panose="020B0604030504040204" pitchFamily="34" charset="0"/>
                        </a:rPr>
                        <a:t>Employee accidents</a:t>
                      </a:r>
                      <a:r>
                        <a:rPr lang="en-GB" sz="800" baseline="0" dirty="0" smtClean="0">
                          <a:latin typeface="+mn-lt"/>
                          <a:ea typeface="Verdana" panose="020B0604030504040204" pitchFamily="34" charset="0"/>
                        </a:rPr>
                        <a:t> (RIDDOR)</a:t>
                      </a:r>
                      <a:endParaRPr lang="en-GB" sz="800" dirty="0">
                        <a:latin typeface="+mn-lt"/>
                        <a:ea typeface="Verdana" panose="020B0604030504040204" pitchFamily="34" charset="0"/>
                      </a:endParaRPr>
                    </a:p>
                  </a:txBody>
                  <a:tcPr marL="36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5</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extLst>
                  <a:ext uri="{0D108BD9-81ED-4DB2-BD59-A6C34878D82A}">
                    <a16:rowId xmlns:a16="http://schemas.microsoft.com/office/drawing/2014/main" val="443764555"/>
                  </a:ext>
                </a:extLst>
              </a:tr>
              <a:tr h="133874">
                <a:tc>
                  <a:txBody>
                    <a:bodyPr/>
                    <a:lstStyle/>
                    <a:p>
                      <a:r>
                        <a:rPr lang="en-GB" sz="800" dirty="0">
                          <a:latin typeface="+mn-lt"/>
                          <a:ea typeface="Verdana" panose="020B0604030504040204" pitchFamily="34" charset="0"/>
                        </a:rPr>
                        <a:t>Contractor </a:t>
                      </a:r>
                      <a:r>
                        <a:rPr lang="en-GB" sz="800" dirty="0" smtClean="0">
                          <a:latin typeface="+mn-lt"/>
                          <a:ea typeface="Verdana" panose="020B0604030504040204" pitchFamily="34" charset="0"/>
                        </a:rPr>
                        <a:t>accidents (Non-RIDDOR)</a:t>
                      </a:r>
                      <a:endParaRPr lang="en-GB" sz="800" dirty="0">
                        <a:latin typeface="+mn-lt"/>
                        <a:ea typeface="Verdana" panose="020B0604030504040204" pitchFamily="34" charset="0"/>
                      </a:endParaRPr>
                    </a:p>
                  </a:txBody>
                  <a:tcPr marL="36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6</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2</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15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extLst>
                  <a:ext uri="{0D108BD9-81ED-4DB2-BD59-A6C34878D82A}">
                    <a16:rowId xmlns:a16="http://schemas.microsoft.com/office/drawing/2014/main" val="565054990"/>
                  </a:ext>
                </a:extLst>
              </a:tr>
              <a:tr h="133874">
                <a:tc>
                  <a:txBody>
                    <a:bodyPr/>
                    <a:lstStyle/>
                    <a:p>
                      <a:r>
                        <a:rPr lang="en-GB" sz="800" dirty="0" smtClean="0">
                          <a:latin typeface="+mn-lt"/>
                          <a:ea typeface="Verdana" panose="020B0604030504040204" pitchFamily="34" charset="0"/>
                        </a:rPr>
                        <a:t>Contractor</a:t>
                      </a:r>
                      <a:r>
                        <a:rPr lang="en-GB" sz="800" baseline="0" dirty="0" smtClean="0">
                          <a:latin typeface="+mn-lt"/>
                          <a:ea typeface="Verdana" panose="020B0604030504040204" pitchFamily="34" charset="0"/>
                        </a:rPr>
                        <a:t> accidents (RIDDOR)</a:t>
                      </a:r>
                      <a:endParaRPr lang="en-GB" sz="800" dirty="0">
                        <a:latin typeface="+mn-lt"/>
                        <a:ea typeface="Verdana" panose="020B0604030504040204" pitchFamily="34" charset="0"/>
                      </a:endParaRPr>
                    </a:p>
                  </a:txBody>
                  <a:tcPr marL="36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1</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15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extLst>
                  <a:ext uri="{0D108BD9-81ED-4DB2-BD59-A6C34878D82A}">
                    <a16:rowId xmlns:a16="http://schemas.microsoft.com/office/drawing/2014/main" val="1086627410"/>
                  </a:ext>
                </a:extLst>
              </a:tr>
              <a:tr h="133874">
                <a:tc>
                  <a:txBody>
                    <a:bodyPr/>
                    <a:lstStyle/>
                    <a:p>
                      <a:r>
                        <a:rPr lang="en-GB" sz="800" dirty="0">
                          <a:latin typeface="+mn-lt"/>
                          <a:ea typeface="Verdana" panose="020B0604030504040204" pitchFamily="34" charset="0"/>
                        </a:rPr>
                        <a:t>Agency </a:t>
                      </a:r>
                      <a:r>
                        <a:rPr lang="en-GB" sz="800" dirty="0" smtClean="0">
                          <a:latin typeface="+mn-lt"/>
                          <a:ea typeface="Verdana" panose="020B0604030504040204" pitchFamily="34" charset="0"/>
                        </a:rPr>
                        <a:t>accidents (Non-RIDDOR)</a:t>
                      </a:r>
                      <a:endParaRPr lang="en-GB" sz="800" dirty="0">
                        <a:latin typeface="+mn-lt"/>
                        <a:ea typeface="Verdana" panose="020B0604030504040204" pitchFamily="34" charset="0"/>
                      </a:endParaRPr>
                    </a:p>
                  </a:txBody>
                  <a:tcPr marL="36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extLst>
                  <a:ext uri="{0D108BD9-81ED-4DB2-BD59-A6C34878D82A}">
                    <a16:rowId xmlns:a16="http://schemas.microsoft.com/office/drawing/2014/main" val="3665238006"/>
                  </a:ext>
                </a:extLst>
              </a:tr>
              <a:tr h="133874">
                <a:tc>
                  <a:txBody>
                    <a:bodyPr/>
                    <a:lstStyle/>
                    <a:p>
                      <a:r>
                        <a:rPr lang="en-GB" sz="800" dirty="0" smtClean="0">
                          <a:latin typeface="+mn-lt"/>
                          <a:ea typeface="Verdana" panose="020B0604030504040204" pitchFamily="34" charset="0"/>
                        </a:rPr>
                        <a:t>Agency accidents (RIDDOR)</a:t>
                      </a:r>
                      <a:endParaRPr lang="en-GB" sz="800" dirty="0">
                        <a:latin typeface="+mn-lt"/>
                        <a:ea typeface="Verdana" panose="020B0604030504040204" pitchFamily="34" charset="0"/>
                      </a:endParaRPr>
                    </a:p>
                  </a:txBody>
                  <a:tcPr marL="36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extLst>
                  <a:ext uri="{0D108BD9-81ED-4DB2-BD59-A6C34878D82A}">
                    <a16:rowId xmlns:a16="http://schemas.microsoft.com/office/drawing/2014/main" val="475357717"/>
                  </a:ext>
                </a:extLst>
              </a:tr>
              <a:tr h="133874">
                <a:tc>
                  <a:txBody>
                    <a:bodyPr/>
                    <a:lstStyle/>
                    <a:p>
                      <a:r>
                        <a:rPr lang="en-GB" sz="800" dirty="0">
                          <a:latin typeface="+mn-lt"/>
                          <a:ea typeface="Verdana" panose="020B0604030504040204" pitchFamily="34" charset="0"/>
                        </a:rPr>
                        <a:t>Number</a:t>
                      </a:r>
                      <a:r>
                        <a:rPr lang="en-GB" sz="800" baseline="0" dirty="0">
                          <a:latin typeface="+mn-lt"/>
                          <a:ea typeface="Verdana" panose="020B0604030504040204" pitchFamily="34" charset="0"/>
                        </a:rPr>
                        <a:t> </a:t>
                      </a:r>
                      <a:r>
                        <a:rPr lang="en-GB" sz="800" dirty="0" smtClean="0">
                          <a:latin typeface="+mn-lt"/>
                          <a:ea typeface="Verdana" panose="020B0604030504040204" pitchFamily="34" charset="0"/>
                        </a:rPr>
                        <a:t>of incidents (non-RIDDOR)</a:t>
                      </a:r>
                      <a:endParaRPr lang="en-GB" sz="800" dirty="0">
                        <a:latin typeface="+mn-lt"/>
                        <a:ea typeface="Verdana" panose="020B0604030504040204" pitchFamily="34" charset="0"/>
                      </a:endParaRPr>
                    </a:p>
                  </a:txBody>
                  <a:tcPr marL="36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707</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180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15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extLst>
                  <a:ext uri="{0D108BD9-81ED-4DB2-BD59-A6C34878D82A}">
                    <a16:rowId xmlns:a16="http://schemas.microsoft.com/office/drawing/2014/main" val="1414331206"/>
                  </a:ext>
                </a:extLst>
              </a:tr>
              <a:tr h="133874">
                <a:tc>
                  <a:txBody>
                    <a:bodyPr/>
                    <a:lstStyle/>
                    <a:p>
                      <a:r>
                        <a:rPr lang="en-GB" sz="800" dirty="0" smtClean="0">
                          <a:latin typeface="+mn-lt"/>
                          <a:ea typeface="Verdana" panose="020B0604030504040204" pitchFamily="34" charset="0"/>
                        </a:rPr>
                        <a:t>Number of incidents (RIDDOR)</a:t>
                      </a:r>
                      <a:endParaRPr lang="en-GB" sz="800" dirty="0">
                        <a:latin typeface="+mn-lt"/>
                        <a:ea typeface="Verdana" panose="020B0604030504040204" pitchFamily="34" charset="0"/>
                      </a:endParaRPr>
                    </a:p>
                  </a:txBody>
                  <a:tcPr marL="36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5</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3</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15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extLst>
                  <a:ext uri="{0D108BD9-81ED-4DB2-BD59-A6C34878D82A}">
                    <a16:rowId xmlns:a16="http://schemas.microsoft.com/office/drawing/2014/main" val="2398630544"/>
                  </a:ext>
                </a:extLst>
              </a:tr>
              <a:tr h="133874">
                <a:tc>
                  <a:txBody>
                    <a:bodyPr/>
                    <a:lstStyle/>
                    <a:p>
                      <a:r>
                        <a:rPr lang="en-GB" sz="800" dirty="0">
                          <a:latin typeface="+mn-lt"/>
                          <a:ea typeface="Verdana" panose="020B0604030504040204" pitchFamily="34" charset="0"/>
                        </a:rPr>
                        <a:t>Member</a:t>
                      </a:r>
                      <a:r>
                        <a:rPr lang="en-GB" sz="800" baseline="0" dirty="0">
                          <a:latin typeface="+mn-lt"/>
                          <a:ea typeface="Verdana" panose="020B0604030504040204" pitchFamily="34" charset="0"/>
                        </a:rPr>
                        <a:t> of </a:t>
                      </a:r>
                      <a:br>
                        <a:rPr lang="en-GB" sz="800" baseline="0" dirty="0">
                          <a:latin typeface="+mn-lt"/>
                          <a:ea typeface="Verdana" panose="020B0604030504040204" pitchFamily="34" charset="0"/>
                        </a:rPr>
                      </a:br>
                      <a:r>
                        <a:rPr lang="en-GB" sz="800" dirty="0">
                          <a:latin typeface="+mn-lt"/>
                          <a:ea typeface="Verdana" panose="020B0604030504040204" pitchFamily="34" charset="0"/>
                        </a:rPr>
                        <a:t>public </a:t>
                      </a:r>
                      <a:r>
                        <a:rPr lang="en-GB" sz="800" dirty="0" smtClean="0">
                          <a:latin typeface="+mn-lt"/>
                          <a:ea typeface="Verdana" panose="020B0604030504040204" pitchFamily="34" charset="0"/>
                        </a:rPr>
                        <a:t>accidents (non-RIDDOR)</a:t>
                      </a:r>
                      <a:endParaRPr lang="en-GB" sz="800" dirty="0">
                        <a:latin typeface="+mn-lt"/>
                        <a:ea typeface="Verdana" panose="020B0604030504040204" pitchFamily="34" charset="0"/>
                      </a:endParaRPr>
                    </a:p>
                  </a:txBody>
                  <a:tcPr marL="36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26</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3</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extLst>
                  <a:ext uri="{0D108BD9-81ED-4DB2-BD59-A6C34878D82A}">
                    <a16:rowId xmlns:a16="http://schemas.microsoft.com/office/drawing/2014/main" val="422891828"/>
                  </a:ext>
                </a:extLst>
              </a:tr>
              <a:tr h="1338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smtClean="0">
                          <a:latin typeface="+mn-lt"/>
                          <a:ea typeface="Verdana" panose="020B0604030504040204" pitchFamily="34" charset="0"/>
                        </a:rPr>
                        <a:t>Member</a:t>
                      </a:r>
                      <a:r>
                        <a:rPr lang="en-GB" sz="800" baseline="0" dirty="0" smtClean="0">
                          <a:latin typeface="+mn-lt"/>
                          <a:ea typeface="Verdana" panose="020B0604030504040204" pitchFamily="34" charset="0"/>
                        </a:rPr>
                        <a:t> of </a:t>
                      </a:r>
                      <a:br>
                        <a:rPr lang="en-GB" sz="800" baseline="0" dirty="0" smtClean="0">
                          <a:latin typeface="+mn-lt"/>
                          <a:ea typeface="Verdana" panose="020B0604030504040204" pitchFamily="34" charset="0"/>
                        </a:rPr>
                      </a:br>
                      <a:r>
                        <a:rPr lang="en-GB" sz="800" dirty="0" smtClean="0">
                          <a:latin typeface="+mn-lt"/>
                          <a:ea typeface="Verdana" panose="020B0604030504040204" pitchFamily="34" charset="0"/>
                        </a:rPr>
                        <a:t>public accidents (RIDDOR)</a:t>
                      </a:r>
                    </a:p>
                  </a:txBody>
                  <a:tcPr marL="36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extLst>
                  <a:ext uri="{0D108BD9-81ED-4DB2-BD59-A6C34878D82A}">
                    <a16:rowId xmlns:a16="http://schemas.microsoft.com/office/drawing/2014/main" val="1682662466"/>
                  </a:ext>
                </a:extLst>
              </a:tr>
            </a:tbl>
          </a:graphicData>
        </a:graphic>
      </p:graphicFrame>
      <p:sp>
        <p:nvSpPr>
          <p:cNvPr id="18" name="TextBox 17">
            <a:extLst>
              <a:ext uri="{FF2B5EF4-FFF2-40B4-BE49-F238E27FC236}">
                <a16:creationId xmlns:a16="http://schemas.microsoft.com/office/drawing/2014/main" id="{A511F6C3-EC97-44C5-A092-6F711F39E2A8}"/>
              </a:ext>
            </a:extLst>
          </p:cNvPr>
          <p:cNvSpPr txBox="1"/>
          <p:nvPr/>
        </p:nvSpPr>
        <p:spPr>
          <a:xfrm>
            <a:off x="5661334" y="153285"/>
            <a:ext cx="3856715" cy="230832"/>
          </a:xfrm>
          <a:prstGeom prst="rect">
            <a:avLst/>
          </a:prstGeom>
          <a:noFill/>
        </p:spPr>
        <p:txBody>
          <a:bodyPr wrap="square" rtlCol="0">
            <a:spAutoFit/>
          </a:bodyPr>
          <a:lstStyle/>
          <a:p>
            <a:r>
              <a:rPr lang="en-GB" sz="900" b="1" dirty="0" smtClean="0">
                <a:solidFill>
                  <a:srgbClr val="48A23F"/>
                </a:solidFill>
                <a:ea typeface="Verdana" panose="020B0604030504040204" pitchFamily="34" charset="0"/>
              </a:rPr>
              <a:t>999 </a:t>
            </a:r>
            <a:r>
              <a:rPr lang="en-GB" sz="900" b="1" dirty="0">
                <a:solidFill>
                  <a:srgbClr val="48A23F"/>
                </a:solidFill>
                <a:ea typeface="Verdana" panose="020B0604030504040204" pitchFamily="34" charset="0"/>
              </a:rPr>
              <a:t>FLS Employees </a:t>
            </a:r>
            <a:r>
              <a:rPr lang="en-GB" sz="800" dirty="0">
                <a:solidFill>
                  <a:srgbClr val="48A23F"/>
                </a:solidFill>
                <a:ea typeface="Verdana" panose="020B0604030504040204" pitchFamily="34" charset="0"/>
              </a:rPr>
              <a:t>(at end of </a:t>
            </a:r>
            <a:r>
              <a:rPr lang="en-GB" sz="800" dirty="0" smtClean="0">
                <a:solidFill>
                  <a:srgbClr val="48A23F"/>
                </a:solidFill>
                <a:ea typeface="Verdana" panose="020B0604030504040204" pitchFamily="34" charset="0"/>
              </a:rPr>
              <a:t>June 2021)</a:t>
            </a:r>
            <a:endParaRPr lang="en-GB" sz="800" dirty="0">
              <a:solidFill>
                <a:srgbClr val="48A23F"/>
              </a:solidFill>
              <a:ea typeface="Verdana" panose="020B0604030504040204" pitchFamily="34" charset="0"/>
            </a:endParaRPr>
          </a:p>
        </p:txBody>
      </p:sp>
      <p:sp>
        <p:nvSpPr>
          <p:cNvPr id="19" name="TextBox 18">
            <a:extLst>
              <a:ext uri="{FF2B5EF4-FFF2-40B4-BE49-F238E27FC236}">
                <a16:creationId xmlns:a16="http://schemas.microsoft.com/office/drawing/2014/main" id="{47E41C4E-7BB8-4E20-8F65-B9B2031B63A8}"/>
              </a:ext>
            </a:extLst>
          </p:cNvPr>
          <p:cNvSpPr txBox="1"/>
          <p:nvPr/>
        </p:nvSpPr>
        <p:spPr>
          <a:xfrm>
            <a:off x="4760417" y="1431825"/>
            <a:ext cx="4270717" cy="610552"/>
          </a:xfrm>
          <a:prstGeom prst="rect">
            <a:avLst/>
          </a:prstGeom>
          <a:noFill/>
        </p:spPr>
        <p:txBody>
          <a:bodyPr wrap="square" rtlCol="0">
            <a:spAutoFit/>
          </a:bodyPr>
          <a:lstStyle/>
          <a:p>
            <a:pPr>
              <a:lnSpc>
                <a:spcPct val="107000"/>
              </a:lnSpc>
              <a:spcAft>
                <a:spcPts val="0"/>
              </a:spcAft>
            </a:pPr>
            <a:r>
              <a:rPr lang="en-GB" sz="800" b="1" dirty="0" smtClean="0">
                <a:solidFill>
                  <a:schemeClr val="accent1"/>
                </a:solidFill>
                <a:ea typeface="Verdana" panose="020B0604030504040204" pitchFamily="34" charset="0"/>
                <a:cs typeface="Verdana" panose="020B0604030504040204" pitchFamily="34" charset="0"/>
              </a:rPr>
              <a:t>Comments</a:t>
            </a:r>
            <a:r>
              <a:rPr lang="en-GB" sz="800" dirty="0">
                <a:solidFill>
                  <a:schemeClr val="accent1"/>
                </a:solidFill>
                <a:ea typeface="Verdana" panose="020B0604030504040204" pitchFamily="34" charset="0"/>
                <a:cs typeface="Verdana" panose="020B0604030504040204" pitchFamily="34" charset="0"/>
              </a:rPr>
              <a:t>: </a:t>
            </a:r>
            <a:r>
              <a:rPr lang="en-GB" sz="800" dirty="0" smtClean="0">
                <a:solidFill>
                  <a:schemeClr val="accent1"/>
                </a:solidFill>
                <a:ea typeface="Verdana" panose="020B0604030504040204" pitchFamily="34" charset="0"/>
                <a:cs typeface="Verdana" panose="020B0604030504040204" pitchFamily="34" charset="0"/>
              </a:rPr>
              <a:t> </a:t>
            </a:r>
            <a:r>
              <a:rPr lang="en-GB" sz="800" dirty="0" smtClean="0">
                <a:ea typeface="Verdana" panose="020B0604030504040204" pitchFamily="34" charset="0"/>
                <a:cs typeface="Verdana" panose="020B0604030504040204" pitchFamily="34" charset="0"/>
              </a:rPr>
              <a:t>There has been a further increase in staffing numbers since March 2021. Measures are being developed by Finance and HR to create establishment levels and explore methods to control staffing growth. </a:t>
            </a:r>
            <a:endParaRPr lang="en-GB" sz="800" dirty="0">
              <a:latin typeface="Calibri" panose="020F0502020204030204" pitchFamily="34" charset="0"/>
              <a:ea typeface="Times New Roman" panose="02020603050405020304" pitchFamily="18" charset="0"/>
              <a:cs typeface="Times New Roman" panose="02020603050405020304" pitchFamily="18" charset="0"/>
            </a:endParaRPr>
          </a:p>
          <a:p>
            <a:endParaRPr lang="en-GB" sz="800" dirty="0">
              <a:ea typeface="Verdana" panose="020B0604030504040204" pitchFamily="34" charset="0"/>
              <a:cs typeface="Verdana" panose="020B0604030504040204" pitchFamily="34" charset="0"/>
            </a:endParaRPr>
          </a:p>
        </p:txBody>
      </p:sp>
      <p:graphicFrame>
        <p:nvGraphicFramePr>
          <p:cNvPr id="23" name="Table 22" title="Staff numbers table">
            <a:extLst>
              <a:ext uri="{FF2B5EF4-FFF2-40B4-BE49-F238E27FC236}">
                <a16:creationId xmlns:a16="http://schemas.microsoft.com/office/drawing/2014/main" id="{3B735653-21EF-4B4C-81C5-9B4CA9FBF25C}"/>
              </a:ext>
            </a:extLst>
          </p:cNvPr>
          <p:cNvGraphicFramePr>
            <a:graphicFrameLocks noGrp="1"/>
          </p:cNvGraphicFramePr>
          <p:nvPr>
            <p:extLst>
              <p:ext uri="{D42A27DB-BD31-4B8C-83A1-F6EECF244321}">
                <p14:modId xmlns:p14="http://schemas.microsoft.com/office/powerpoint/2010/main" val="3787468864"/>
              </p:ext>
            </p:extLst>
          </p:nvPr>
        </p:nvGraphicFramePr>
        <p:xfrm>
          <a:off x="5431689" y="524410"/>
          <a:ext cx="3083661" cy="886307"/>
        </p:xfrm>
        <a:graphic>
          <a:graphicData uri="http://schemas.openxmlformats.org/drawingml/2006/table">
            <a:tbl>
              <a:tblPr firstRow="1" bandRow="1">
                <a:tableStyleId>{5C22544A-7EE6-4342-B048-85BDC9FD1C3A}</a:tableStyleId>
              </a:tblPr>
              <a:tblGrid>
                <a:gridCol w="2170847">
                  <a:extLst>
                    <a:ext uri="{9D8B030D-6E8A-4147-A177-3AD203B41FA5}">
                      <a16:colId xmlns:a16="http://schemas.microsoft.com/office/drawing/2014/main" val="1821700450"/>
                    </a:ext>
                  </a:extLst>
                </a:gridCol>
                <a:gridCol w="912814">
                  <a:extLst>
                    <a:ext uri="{9D8B030D-6E8A-4147-A177-3AD203B41FA5}">
                      <a16:colId xmlns:a16="http://schemas.microsoft.com/office/drawing/2014/main" val="2254568929"/>
                    </a:ext>
                  </a:extLst>
                </a:gridCol>
              </a:tblGrid>
              <a:tr h="123424">
                <a:tc>
                  <a:txBody>
                    <a:bodyPr/>
                    <a:lstStyle/>
                    <a:p>
                      <a:pPr marL="171450" indent="-171450">
                        <a:buClr>
                          <a:schemeClr val="accent2"/>
                        </a:buClr>
                        <a:buSzPct val="100000"/>
                        <a:buFont typeface="Webdings" panose="05030102010509060703" pitchFamily="18" charset="2"/>
                        <a:buChar char=""/>
                      </a:pPr>
                      <a:r>
                        <a:rPr lang="en-GB" sz="800" b="0" dirty="0">
                          <a:solidFill>
                            <a:schemeClr val="tx1"/>
                          </a:solidFill>
                          <a:latin typeface="+mn-lt"/>
                          <a:ea typeface="Verdana" panose="020B0604030504040204" pitchFamily="34" charset="0"/>
                          <a:cs typeface="Verdana" panose="020B0604030504040204" pitchFamily="34" charset="0"/>
                        </a:rPr>
                        <a:t>Business Services</a:t>
                      </a:r>
                    </a:p>
                  </a:txBody>
                  <a:tcPr marL="46800" marR="46800" marT="25200" marB="25200" anchor="ctr">
                    <a:lnL w="12700" cmpd="sng">
                      <a:noFill/>
                    </a:lnL>
                    <a:lnR w="12700" cmpd="sng">
                      <a:noFill/>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800" b="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219.80</a:t>
                      </a:r>
                      <a:endParaRPr lang="en-GB" sz="8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mpd="sng">
                      <a:noFill/>
                    </a:lnL>
                    <a:lnR w="12700" cmpd="sng">
                      <a:noFill/>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968493466"/>
                  </a:ext>
                </a:extLst>
              </a:tr>
              <a:tr h="197027">
                <a:tc>
                  <a:txBody>
                    <a:bodyPr/>
                    <a:lstStyle/>
                    <a:p>
                      <a:pPr marL="171450" indent="-171450">
                        <a:buClr>
                          <a:schemeClr val="accent3"/>
                        </a:buClr>
                        <a:buSzPct val="100000"/>
                        <a:buFont typeface="Webdings" panose="05030102010509060703" pitchFamily="18" charset="2"/>
                        <a:buChar char=""/>
                      </a:pPr>
                      <a:r>
                        <a:rPr lang="en-GB" sz="800" dirty="0">
                          <a:latin typeface="+mn-lt"/>
                          <a:ea typeface="Verdana" panose="020B0604030504040204" pitchFamily="34" charset="0"/>
                          <a:cs typeface="Verdana" panose="020B0604030504040204" pitchFamily="34" charset="0"/>
                        </a:rPr>
                        <a:t>Corporate </a:t>
                      </a:r>
                      <a:r>
                        <a:rPr lang="en-GB" sz="800" dirty="0" smtClean="0">
                          <a:latin typeface="+mn-lt"/>
                          <a:ea typeface="Verdana" panose="020B0604030504040204" pitchFamily="34" charset="0"/>
                          <a:cs typeface="Verdana" panose="020B0604030504040204" pitchFamily="34" charset="0"/>
                        </a:rPr>
                        <a:t>Services</a:t>
                      </a:r>
                      <a:endParaRPr lang="en-GB" sz="800" dirty="0">
                        <a:latin typeface="+mn-lt"/>
                        <a:ea typeface="Verdana" panose="020B0604030504040204" pitchFamily="34" charset="0"/>
                        <a:cs typeface="Verdana" panose="020B0604030504040204" pitchFamily="34" charset="0"/>
                      </a:endParaRPr>
                    </a:p>
                  </a:txBody>
                  <a:tcPr marL="46800" marR="46800" marT="25200" marB="252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800" dirty="0" smtClean="0">
                          <a:effectLst/>
                          <a:latin typeface="Calibri" panose="020F0502020204030204" pitchFamily="34" charset="0"/>
                          <a:ea typeface="Times New Roman" panose="02020603050405020304" pitchFamily="18" charset="0"/>
                          <a:cs typeface="Times New Roman" panose="02020603050405020304" pitchFamily="18" charset="0"/>
                        </a:rPr>
                        <a:t>14.87</a:t>
                      </a:r>
                      <a:endParaRPr lang="en-GB"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86627410"/>
                  </a:ext>
                </a:extLst>
              </a:tr>
              <a:tr h="154172">
                <a:tc>
                  <a:txBody>
                    <a:bodyPr/>
                    <a:lstStyle/>
                    <a:p>
                      <a:pPr marL="171450" indent="-171450">
                        <a:buClr>
                          <a:schemeClr val="accent4"/>
                        </a:buClr>
                        <a:buSzPct val="100000"/>
                        <a:buFont typeface="Webdings" panose="05030102010509060703" pitchFamily="18" charset="2"/>
                        <a:buChar char=""/>
                      </a:pPr>
                      <a:r>
                        <a:rPr lang="en-GB" sz="800" dirty="0" smtClean="0">
                          <a:latin typeface="+mn-lt"/>
                          <a:ea typeface="Verdana" panose="020B0604030504040204" pitchFamily="34" charset="0"/>
                          <a:cs typeface="Verdana" panose="020B0604030504040204" pitchFamily="34" charset="0"/>
                        </a:rPr>
                        <a:t>Estate </a:t>
                      </a:r>
                      <a:r>
                        <a:rPr lang="en-GB" sz="800" dirty="0">
                          <a:latin typeface="+mn-lt"/>
                          <a:ea typeface="Verdana" panose="020B0604030504040204" pitchFamily="34" charset="0"/>
                          <a:cs typeface="Verdana" panose="020B0604030504040204" pitchFamily="34" charset="0"/>
                        </a:rPr>
                        <a:t>Development</a:t>
                      </a:r>
                    </a:p>
                  </a:txBody>
                  <a:tcPr marL="46800" marR="46800" marT="25200" marB="252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800" dirty="0" smtClean="0">
                          <a:effectLst/>
                          <a:latin typeface="Calibri" panose="020F0502020204030204" pitchFamily="34" charset="0"/>
                          <a:ea typeface="Times New Roman" panose="02020603050405020304" pitchFamily="18" charset="0"/>
                          <a:cs typeface="Times New Roman" panose="02020603050405020304" pitchFamily="18" charset="0"/>
                        </a:rPr>
                        <a:t>13.46</a:t>
                      </a:r>
                      <a:endParaRPr lang="en-GB"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65238006"/>
                  </a:ext>
                </a:extLst>
              </a:tr>
              <a:tr h="146657">
                <a:tc>
                  <a:txBody>
                    <a:bodyPr/>
                    <a:lstStyle/>
                    <a:p>
                      <a:pPr marL="171450" indent="-171450">
                        <a:buClr>
                          <a:schemeClr val="accent1"/>
                        </a:buClr>
                        <a:buSzPct val="100000"/>
                        <a:buFont typeface="Webdings" panose="05030102010509060703" pitchFamily="18" charset="2"/>
                        <a:buChar char=""/>
                      </a:pPr>
                      <a:r>
                        <a:rPr lang="en-GB" sz="800" dirty="0">
                          <a:latin typeface="+mn-lt"/>
                          <a:ea typeface="Verdana" panose="020B0604030504040204" pitchFamily="34" charset="0"/>
                          <a:cs typeface="Verdana" panose="020B0604030504040204" pitchFamily="34" charset="0"/>
                        </a:rPr>
                        <a:t>Land Management</a:t>
                      </a:r>
                    </a:p>
                  </a:txBody>
                  <a:tcPr marL="46800" marR="46800" marT="25200" marB="252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800" dirty="0" smtClean="0">
                          <a:effectLst/>
                          <a:latin typeface="Calibri" panose="020F0502020204030204" pitchFamily="34" charset="0"/>
                          <a:ea typeface="Times New Roman" panose="02020603050405020304" pitchFamily="18" charset="0"/>
                          <a:cs typeface="Times New Roman" panose="02020603050405020304" pitchFamily="18" charset="0"/>
                        </a:rPr>
                        <a:t>715.73</a:t>
                      </a:r>
                      <a:endParaRPr lang="en-GB"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914631456"/>
                  </a:ext>
                </a:extLst>
              </a:tr>
              <a:tr h="123424">
                <a:tc>
                  <a:txBody>
                    <a:bodyPr/>
                    <a:lstStyle/>
                    <a:p>
                      <a:pPr algn="r"/>
                      <a:r>
                        <a:rPr lang="en-GB" sz="800" b="1" dirty="0">
                          <a:latin typeface="+mn-lt"/>
                          <a:ea typeface="Verdana" panose="020B0604030504040204" pitchFamily="34" charset="0"/>
                          <a:cs typeface="Verdana" panose="020B0604030504040204" pitchFamily="34" charset="0"/>
                        </a:rPr>
                        <a:t>Total</a:t>
                      </a:r>
                    </a:p>
                  </a:txBody>
                  <a:tcPr marL="46800" marR="46800" marT="25200" marB="252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en-US" sz="800" b="1" dirty="0" smtClean="0">
                          <a:effectLst/>
                          <a:latin typeface="Calibri" panose="020F0502020204030204" pitchFamily="34" charset="0"/>
                          <a:ea typeface="Times New Roman" panose="02020603050405020304" pitchFamily="18" charset="0"/>
                          <a:cs typeface="Times New Roman" panose="02020603050405020304" pitchFamily="18" charset="0"/>
                        </a:rPr>
                        <a:t>1002</a:t>
                      </a:r>
                      <a:endParaRPr lang="en-GB"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3731637"/>
                  </a:ext>
                </a:extLst>
              </a:tr>
            </a:tbl>
          </a:graphicData>
        </a:graphic>
      </p:graphicFrame>
      <p:sp>
        <p:nvSpPr>
          <p:cNvPr id="28" name="TextBox 27">
            <a:extLst>
              <a:ext uri="{FF2B5EF4-FFF2-40B4-BE49-F238E27FC236}">
                <a16:creationId xmlns:a16="http://schemas.microsoft.com/office/drawing/2014/main" id="{47E41C4E-7BB8-4E20-8F65-B9B2031B63A8}"/>
              </a:ext>
            </a:extLst>
          </p:cNvPr>
          <p:cNvSpPr txBox="1"/>
          <p:nvPr/>
        </p:nvSpPr>
        <p:spPr>
          <a:xfrm>
            <a:off x="4758974" y="4169608"/>
            <a:ext cx="4332781" cy="2267287"/>
          </a:xfrm>
          <a:prstGeom prst="rect">
            <a:avLst/>
          </a:prstGeom>
          <a:noFill/>
        </p:spPr>
        <p:txBody>
          <a:bodyPr wrap="square" rtlCol="0">
            <a:spAutoFit/>
          </a:bodyPr>
          <a:lstStyle/>
          <a:p>
            <a:pPr>
              <a:spcAft>
                <a:spcPts val="400"/>
              </a:spcAft>
              <a:buClr>
                <a:srgbClr val="48A23F"/>
              </a:buClr>
            </a:pPr>
            <a:r>
              <a:rPr lang="en-GB" sz="1000" b="1" dirty="0" smtClean="0">
                <a:solidFill>
                  <a:schemeClr val="accent1"/>
                </a:solidFill>
                <a:ea typeface="Verdana" panose="020B0604030504040204" pitchFamily="34" charset="0"/>
              </a:rPr>
              <a:t>Accident &amp; Incident Learnings: </a:t>
            </a:r>
          </a:p>
          <a:p>
            <a:r>
              <a:rPr lang="en-GB" sz="800" dirty="0"/>
              <a:t>The most common cause of employee injury this </a:t>
            </a:r>
            <a:r>
              <a:rPr lang="en-GB" sz="800" dirty="0" smtClean="0"/>
              <a:t>quarter </a:t>
            </a:r>
            <a:r>
              <a:rPr lang="en-GB" sz="800" dirty="0"/>
              <a:t>was slips, trips and </a:t>
            </a:r>
            <a:r>
              <a:rPr lang="en-GB" sz="800" dirty="0" smtClean="0"/>
              <a:t>falls, all of which occurred outside. </a:t>
            </a:r>
            <a:r>
              <a:rPr lang="en-GB" sz="800" dirty="0"/>
              <a:t>All work-related ill-health reports (6) were tick-related in </a:t>
            </a:r>
            <a:r>
              <a:rPr lang="en-GB" sz="800" dirty="0" err="1"/>
              <a:t>Q1</a:t>
            </a:r>
            <a:r>
              <a:rPr lang="en-GB" sz="800" dirty="0"/>
              <a:t> 21/22, compared with 2 (of 3) in the same quarter last year.</a:t>
            </a:r>
          </a:p>
          <a:p>
            <a:r>
              <a:rPr lang="en-GB" sz="800" dirty="0"/>
              <a:t>Over half of all the health and safety incidents reported on AIRS related to activities involving members of the public. These included: </a:t>
            </a:r>
          </a:p>
          <a:p>
            <a:r>
              <a:rPr lang="en-GB" sz="800" dirty="0"/>
              <a:t>•	unauthorised access/ ignoring signs  (pedestrians, motorbikes/ quads, camping, large gatherings)</a:t>
            </a:r>
          </a:p>
          <a:p>
            <a:r>
              <a:rPr lang="en-GB" sz="800" dirty="0"/>
              <a:t>•	damage e.g. gates, locks, fences</a:t>
            </a:r>
          </a:p>
          <a:p>
            <a:r>
              <a:rPr lang="en-GB" sz="800" dirty="0"/>
              <a:t>•	theft e.g. diesel, quad bike</a:t>
            </a:r>
          </a:p>
          <a:p>
            <a:r>
              <a:rPr lang="en-GB" sz="800" dirty="0"/>
              <a:t>•	illegal felling</a:t>
            </a:r>
          </a:p>
          <a:p>
            <a:r>
              <a:rPr lang="en-GB" sz="800" dirty="0"/>
              <a:t>•	fires </a:t>
            </a:r>
          </a:p>
          <a:p>
            <a:r>
              <a:rPr lang="en-GB" sz="800" dirty="0"/>
              <a:t>•	verbal abuse</a:t>
            </a:r>
          </a:p>
          <a:p>
            <a:r>
              <a:rPr lang="en-GB" sz="800" dirty="0"/>
              <a:t>•	fly tipping and human waste</a:t>
            </a:r>
          </a:p>
          <a:p>
            <a:r>
              <a:rPr lang="en-GB" sz="800" dirty="0"/>
              <a:t> </a:t>
            </a:r>
          </a:p>
          <a:p>
            <a:r>
              <a:rPr lang="en-GB" sz="800" dirty="0"/>
              <a:t>An increased number of checks are being carried out on visitor safety in operations by Regions, along with an audit by the Health Safety and Wellbeing Team.</a:t>
            </a:r>
          </a:p>
        </p:txBody>
      </p:sp>
      <p:pic>
        <p:nvPicPr>
          <p:cNvPr id="20" name="Picture 19" title="Header - Q2 issues and achievements">
            <a:extLst>
              <a:ext uri="{FF2B5EF4-FFF2-40B4-BE49-F238E27FC236}">
                <a16:creationId xmlns:a16="http://schemas.microsoft.com/office/drawing/2014/main" id="{95C0DD20-E02F-4F51-8FEA-28752A3848BF}"/>
              </a:ext>
            </a:extLst>
          </p:cNvPr>
          <p:cNvPicPr>
            <a:picLocks noChangeAspect="1"/>
          </p:cNvPicPr>
          <p:nvPr/>
        </p:nvPicPr>
        <p:blipFill rotWithShape="1">
          <a:blip r:embed="rId2">
            <a:extLst>
              <a:ext uri="{28A0092B-C50C-407E-A947-70E740481C1C}">
                <a14:useLocalDpi xmlns:a14="http://schemas.microsoft.com/office/drawing/2010/main" val="0"/>
              </a:ext>
            </a:extLst>
          </a:blip>
          <a:srcRect l="11817" t="951"/>
          <a:stretch/>
        </p:blipFill>
        <p:spPr>
          <a:xfrm>
            <a:off x="142884" y="3232569"/>
            <a:ext cx="1673987" cy="348846"/>
          </a:xfrm>
          <a:prstGeom prst="rect">
            <a:avLst/>
          </a:prstGeom>
        </p:spPr>
      </p:pic>
      <p:sp>
        <p:nvSpPr>
          <p:cNvPr id="21" name="TextBox 20">
            <a:extLst>
              <a:ext uri="{FF2B5EF4-FFF2-40B4-BE49-F238E27FC236}">
                <a16:creationId xmlns:a16="http://schemas.microsoft.com/office/drawing/2014/main" id="{95BEC7D3-3368-412E-995C-CAAAFF82AFF5}"/>
              </a:ext>
            </a:extLst>
          </p:cNvPr>
          <p:cNvSpPr txBox="1"/>
          <p:nvPr/>
        </p:nvSpPr>
        <p:spPr>
          <a:xfrm>
            <a:off x="125821" y="3215349"/>
            <a:ext cx="1790875" cy="246221"/>
          </a:xfrm>
          <a:prstGeom prst="rect">
            <a:avLst/>
          </a:prstGeom>
          <a:noFill/>
        </p:spPr>
        <p:txBody>
          <a:bodyPr wrap="none" rtlCol="0">
            <a:spAutoFit/>
          </a:bodyPr>
          <a:lstStyle/>
          <a:p>
            <a:r>
              <a:rPr lang="en-GB" sz="1000" b="1" dirty="0" err="1" smtClean="0">
                <a:solidFill>
                  <a:schemeClr val="bg1"/>
                </a:solidFill>
                <a:ea typeface="Verdana" panose="020B0604030504040204" pitchFamily="34" charset="0"/>
              </a:rPr>
              <a:t>Q1</a:t>
            </a:r>
            <a:r>
              <a:rPr lang="en-GB" sz="1000" b="1" dirty="0" smtClean="0">
                <a:solidFill>
                  <a:schemeClr val="bg1"/>
                </a:solidFill>
                <a:ea typeface="Verdana" panose="020B0604030504040204" pitchFamily="34" charset="0"/>
              </a:rPr>
              <a:t> Issues </a:t>
            </a:r>
            <a:r>
              <a:rPr lang="en-GB" sz="1000" b="1" dirty="0">
                <a:solidFill>
                  <a:schemeClr val="bg1"/>
                </a:solidFill>
                <a:ea typeface="Verdana" panose="020B0604030504040204" pitchFamily="34" charset="0"/>
              </a:rPr>
              <a:t>&amp; Achievements       </a:t>
            </a:r>
            <a:endParaRPr lang="en-GB" sz="1000" dirty="0">
              <a:solidFill>
                <a:schemeClr val="accent1"/>
              </a:solidFill>
              <a:ea typeface="Verdana" panose="020B0604030504040204" pitchFamily="34" charset="0"/>
            </a:endParaRPr>
          </a:p>
        </p:txBody>
      </p:sp>
      <p:pic>
        <p:nvPicPr>
          <p:cNvPr id="24" name="Picture 23" title="Header - Accidents and Incidents">
            <a:extLst>
              <a:ext uri="{FF2B5EF4-FFF2-40B4-BE49-F238E27FC236}">
                <a16:creationId xmlns:a16="http://schemas.microsoft.com/office/drawing/2014/main" id="{999FC305-D0C9-48EA-836F-EDA77C020478}"/>
              </a:ext>
            </a:extLst>
          </p:cNvPr>
          <p:cNvPicPr>
            <a:picLocks noChangeAspect="1"/>
          </p:cNvPicPr>
          <p:nvPr/>
        </p:nvPicPr>
        <p:blipFill rotWithShape="1">
          <a:blip r:embed="rId2">
            <a:extLst>
              <a:ext uri="{28A0092B-C50C-407E-A947-70E740481C1C}">
                <a14:useLocalDpi xmlns:a14="http://schemas.microsoft.com/office/drawing/2010/main" val="0"/>
              </a:ext>
            </a:extLst>
          </a:blip>
          <a:srcRect l="15423" t="951" r="1"/>
          <a:stretch/>
        </p:blipFill>
        <p:spPr>
          <a:xfrm>
            <a:off x="4784134" y="1980092"/>
            <a:ext cx="1480167" cy="348846"/>
          </a:xfrm>
          <a:prstGeom prst="rect">
            <a:avLst/>
          </a:prstGeom>
        </p:spPr>
      </p:pic>
      <p:sp>
        <p:nvSpPr>
          <p:cNvPr id="25" name="TextBox 24">
            <a:extLst>
              <a:ext uri="{FF2B5EF4-FFF2-40B4-BE49-F238E27FC236}">
                <a16:creationId xmlns:a16="http://schemas.microsoft.com/office/drawing/2014/main" id="{9A178B1C-4E0D-497C-8664-647887256818}"/>
              </a:ext>
            </a:extLst>
          </p:cNvPr>
          <p:cNvSpPr txBox="1"/>
          <p:nvPr/>
        </p:nvSpPr>
        <p:spPr>
          <a:xfrm>
            <a:off x="4732615" y="1960709"/>
            <a:ext cx="1330814" cy="246221"/>
          </a:xfrm>
          <a:prstGeom prst="rect">
            <a:avLst/>
          </a:prstGeom>
          <a:noFill/>
        </p:spPr>
        <p:txBody>
          <a:bodyPr wrap="none" rtlCol="0">
            <a:spAutoFit/>
          </a:bodyPr>
          <a:lstStyle/>
          <a:p>
            <a:r>
              <a:rPr lang="en-GB" sz="1000" b="1" dirty="0">
                <a:solidFill>
                  <a:schemeClr val="bg1"/>
                </a:solidFill>
                <a:ea typeface="Verdana" panose="020B0604030504040204" pitchFamily="34" charset="0"/>
              </a:rPr>
              <a:t>Accidents &amp; Incidents</a:t>
            </a:r>
            <a:endParaRPr lang="en-GB" sz="1000" dirty="0">
              <a:solidFill>
                <a:schemeClr val="accent1"/>
              </a:solidFill>
              <a:ea typeface="Verdana" panose="020B0604030504040204" pitchFamily="34" charset="0"/>
            </a:endParaRPr>
          </a:p>
        </p:txBody>
      </p:sp>
      <p:sp>
        <p:nvSpPr>
          <p:cNvPr id="29" name="TextBox 28">
            <a:extLst>
              <a:ext uri="{FF2B5EF4-FFF2-40B4-BE49-F238E27FC236}">
                <a16:creationId xmlns:a16="http://schemas.microsoft.com/office/drawing/2014/main" id="{AD5131E5-0703-4589-944F-26AFE76ED514}"/>
              </a:ext>
            </a:extLst>
          </p:cNvPr>
          <p:cNvSpPr txBox="1"/>
          <p:nvPr/>
        </p:nvSpPr>
        <p:spPr>
          <a:xfrm>
            <a:off x="172260" y="6070313"/>
            <a:ext cx="2073514" cy="473976"/>
          </a:xfrm>
          <a:prstGeom prst="rect">
            <a:avLst/>
          </a:prstGeom>
          <a:solidFill>
            <a:srgbClr val="FCF2F6"/>
          </a:solidFill>
        </p:spPr>
        <p:txBody>
          <a:bodyPr wrap="square" lIns="0" tIns="0" rIns="0" bIns="0" numCol="1" rtlCol="0">
            <a:spAutoFit/>
          </a:bodyPr>
          <a:lstStyle/>
          <a:p>
            <a:pPr marL="171450" indent="-171450">
              <a:lnSpc>
                <a:spcPct val="110000"/>
              </a:lnSpc>
              <a:buClr>
                <a:srgbClr val="6F2D2F"/>
              </a:buClr>
              <a:buSzPct val="100000"/>
              <a:buFont typeface="Webdings" panose="05030102010509060703" pitchFamily="18" charset="2"/>
              <a:buChar char="="/>
            </a:pPr>
            <a:r>
              <a:rPr lang="en-GB" sz="700" spc="-10" dirty="0" smtClean="0">
                <a:solidFill>
                  <a:srgbClr val="6F2D2F"/>
                </a:solidFill>
                <a:ea typeface="Verdana" panose="020B0604030504040204" pitchFamily="34" charset="0"/>
                <a:cs typeface="Verdana" panose="020B0604030504040204" pitchFamily="34" charset="0"/>
              </a:rPr>
              <a:t>Supporting a Sustainable Rural Economy</a:t>
            </a:r>
          </a:p>
          <a:p>
            <a:pPr marL="171450" indent="-171450">
              <a:lnSpc>
                <a:spcPct val="110000"/>
              </a:lnSpc>
              <a:buClr>
                <a:srgbClr val="77AB96"/>
              </a:buClr>
              <a:buSzPct val="100000"/>
              <a:buFont typeface="Webdings" panose="05030102010509060703" pitchFamily="18" charset="2"/>
              <a:buChar char="="/>
            </a:pPr>
            <a:r>
              <a:rPr lang="en-GB" sz="700" spc="-10" dirty="0" smtClean="0">
                <a:solidFill>
                  <a:srgbClr val="77AB96"/>
                </a:solidFill>
                <a:latin typeface="Calibri" panose="020F0502020204030204" pitchFamily="34" charset="0"/>
                <a:ea typeface="Verdana" panose="020B0604030504040204" pitchFamily="34" charset="0"/>
                <a:cs typeface="Calibri" panose="020F0502020204030204" pitchFamily="34" charset="0"/>
              </a:rPr>
              <a:t>Looking </a:t>
            </a:r>
            <a:r>
              <a:rPr lang="en-GB" sz="700" spc="-10" dirty="0">
                <a:solidFill>
                  <a:srgbClr val="77AB96"/>
                </a:solidFill>
                <a:latin typeface="Calibri" panose="020F0502020204030204" pitchFamily="34" charset="0"/>
                <a:ea typeface="Verdana" panose="020B0604030504040204" pitchFamily="34" charset="0"/>
                <a:cs typeface="Calibri" panose="020F0502020204030204" pitchFamily="34" charset="0"/>
              </a:rPr>
              <a:t>after Scotland’s National Forests </a:t>
            </a:r>
            <a:r>
              <a:rPr lang="en-GB" sz="700" spc="-10" dirty="0" smtClean="0">
                <a:solidFill>
                  <a:srgbClr val="77AB96"/>
                </a:solidFill>
                <a:latin typeface="Calibri" panose="020F0502020204030204" pitchFamily="34" charset="0"/>
                <a:ea typeface="Verdana" panose="020B0604030504040204" pitchFamily="34" charset="0"/>
                <a:cs typeface="Calibri" panose="020F0502020204030204" pitchFamily="34" charset="0"/>
              </a:rPr>
              <a:t>and Land</a:t>
            </a:r>
          </a:p>
          <a:p>
            <a:pPr marL="171450" indent="-171450">
              <a:lnSpc>
                <a:spcPct val="110000"/>
              </a:lnSpc>
              <a:buClr>
                <a:srgbClr val="77AB96"/>
              </a:buClr>
              <a:buSzPct val="100000"/>
              <a:buFont typeface="Webdings" panose="05030102010509060703" pitchFamily="18" charset="2"/>
              <a:buChar char="="/>
            </a:pPr>
            <a:r>
              <a:rPr lang="en-GB" sz="700" spc="-10" dirty="0">
                <a:solidFill>
                  <a:srgbClr val="005A83"/>
                </a:solidFill>
                <a:latin typeface="Calibri" panose="020F0502020204030204" pitchFamily="34" charset="0"/>
                <a:ea typeface="Verdana" panose="020B0604030504040204" pitchFamily="34" charset="0"/>
                <a:cs typeface="Calibri" panose="020F0502020204030204" pitchFamily="34" charset="0"/>
              </a:rPr>
              <a:t>Scotland’s National Forests and </a:t>
            </a:r>
            <a:r>
              <a:rPr lang="en-GB" sz="700" spc="-10" dirty="0" smtClean="0">
                <a:solidFill>
                  <a:srgbClr val="005A83"/>
                </a:solidFill>
                <a:latin typeface="Calibri" panose="020F0502020204030204" pitchFamily="34" charset="0"/>
                <a:ea typeface="Verdana" panose="020B0604030504040204" pitchFamily="34" charset="0"/>
                <a:cs typeface="Calibri" panose="020F0502020204030204" pitchFamily="34" charset="0"/>
              </a:rPr>
              <a:t>Land for Visitors and Communities</a:t>
            </a:r>
            <a:endParaRPr lang="en-GB" sz="700" spc="-10" dirty="0">
              <a:solidFill>
                <a:srgbClr val="77AB96"/>
              </a:solidFill>
              <a:latin typeface="Calibri" panose="020F0502020204030204" pitchFamily="34" charset="0"/>
              <a:ea typeface="Verdana" panose="020B0604030504040204" pitchFamily="34" charset="0"/>
              <a:cs typeface="Calibri" panose="020F0502020204030204" pitchFamily="34" charset="0"/>
            </a:endParaRPr>
          </a:p>
        </p:txBody>
      </p:sp>
      <p:sp>
        <p:nvSpPr>
          <p:cNvPr id="47" name="TextBox 46">
            <a:extLst>
              <a:ext uri="{FF2B5EF4-FFF2-40B4-BE49-F238E27FC236}">
                <a16:creationId xmlns:a16="http://schemas.microsoft.com/office/drawing/2014/main" id="{DAA031D5-D0B7-4F75-A42B-112712D0F1DB}"/>
              </a:ext>
            </a:extLst>
          </p:cNvPr>
          <p:cNvSpPr txBox="1"/>
          <p:nvPr/>
        </p:nvSpPr>
        <p:spPr>
          <a:xfrm>
            <a:off x="2245774" y="6081202"/>
            <a:ext cx="2094779" cy="236988"/>
          </a:xfrm>
          <a:prstGeom prst="rect">
            <a:avLst/>
          </a:prstGeom>
          <a:solidFill>
            <a:srgbClr val="FCF2F6"/>
          </a:solidFill>
        </p:spPr>
        <p:txBody>
          <a:bodyPr wrap="square" lIns="0" tIns="0" rIns="0" bIns="0" numCol="1" rtlCol="0">
            <a:spAutoFit/>
          </a:bodyPr>
          <a:lstStyle/>
          <a:p>
            <a:pPr marL="171450" indent="-171450">
              <a:lnSpc>
                <a:spcPct val="110000"/>
              </a:lnSpc>
              <a:buClr>
                <a:srgbClr val="C4B900"/>
              </a:buClr>
              <a:buSzPct val="100000"/>
              <a:buFont typeface="Webdings" panose="05030102010509060703" pitchFamily="18" charset="2"/>
              <a:buChar char="="/>
            </a:pPr>
            <a:r>
              <a:rPr lang="en-GB" sz="700" spc="-10" dirty="0" smtClean="0">
                <a:solidFill>
                  <a:srgbClr val="C4B900"/>
                </a:solidFill>
                <a:latin typeface="Calibri" panose="020F0502020204030204" pitchFamily="34" charset="0"/>
                <a:ea typeface="Verdana" panose="020B0604030504040204" pitchFamily="34" charset="0"/>
                <a:cs typeface="Calibri" panose="020F0502020204030204" pitchFamily="34" charset="0"/>
              </a:rPr>
              <a:t>A </a:t>
            </a:r>
            <a:r>
              <a:rPr lang="en-GB" sz="700" spc="-10" dirty="0">
                <a:solidFill>
                  <a:srgbClr val="C4B900"/>
                </a:solidFill>
                <a:latin typeface="Calibri" panose="020F0502020204030204" pitchFamily="34" charset="0"/>
                <a:ea typeface="Verdana" panose="020B0604030504040204" pitchFamily="34" charset="0"/>
                <a:cs typeface="Calibri" panose="020F0502020204030204" pitchFamily="34" charset="0"/>
              </a:rPr>
              <a:t>Supportive, Safe and Inclusive Organisation</a:t>
            </a:r>
          </a:p>
          <a:p>
            <a:pPr marL="171450" indent="-171450">
              <a:lnSpc>
                <a:spcPct val="110000"/>
              </a:lnSpc>
              <a:buClr>
                <a:srgbClr val="004D40"/>
              </a:buClr>
              <a:buSzPct val="100000"/>
              <a:buFont typeface="Webdings" panose="05030102010509060703" pitchFamily="18" charset="2"/>
              <a:buChar char="="/>
            </a:pPr>
            <a:r>
              <a:rPr lang="en-GB" sz="700" spc="-10" dirty="0">
                <a:solidFill>
                  <a:srgbClr val="004D40"/>
                </a:solidFill>
                <a:latin typeface="Calibri" panose="020F0502020204030204" pitchFamily="34" charset="0"/>
                <a:ea typeface="Verdana" panose="020B0604030504040204" pitchFamily="34" charset="0"/>
                <a:cs typeface="Calibri" panose="020F0502020204030204" pitchFamily="34" charset="0"/>
              </a:rPr>
              <a:t>A High Performing Organisation</a:t>
            </a:r>
            <a:endParaRPr lang="en-GB" sz="700" dirty="0">
              <a:solidFill>
                <a:srgbClr val="004D40"/>
              </a:solidFill>
              <a:latin typeface="Calibri" panose="020F0502020204030204" pitchFamily="34" charset="0"/>
              <a:ea typeface="Calibri" panose="020F0502020204030204" pitchFamily="34" charset="0"/>
              <a:cs typeface="Calibri" panose="020F0502020204030204" pitchFamily="34" charset="0"/>
            </a:endParaRPr>
          </a:p>
        </p:txBody>
      </p:sp>
      <p:sp>
        <p:nvSpPr>
          <p:cNvPr id="2" name="TextBox 1"/>
          <p:cNvSpPr txBox="1"/>
          <p:nvPr/>
        </p:nvSpPr>
        <p:spPr>
          <a:xfrm>
            <a:off x="92374" y="6623250"/>
            <a:ext cx="4423493" cy="215444"/>
          </a:xfrm>
          <a:prstGeom prst="rect">
            <a:avLst/>
          </a:prstGeom>
          <a:noFill/>
        </p:spPr>
        <p:txBody>
          <a:bodyPr wrap="square" rtlCol="0">
            <a:spAutoFit/>
          </a:bodyPr>
          <a:lstStyle/>
          <a:p>
            <a:r>
              <a:rPr lang="en-GB" sz="800" dirty="0" smtClean="0"/>
              <a:t>More detailed information can be found in the accompanying </a:t>
            </a:r>
            <a:r>
              <a:rPr lang="en-GB" sz="800" dirty="0" err="1" smtClean="0"/>
              <a:t>Q1</a:t>
            </a:r>
            <a:r>
              <a:rPr lang="en-GB" sz="800" dirty="0" smtClean="0"/>
              <a:t> Corporate Performance Report.</a:t>
            </a:r>
            <a:endParaRPr lang="en-GB" sz="800" dirty="0"/>
          </a:p>
        </p:txBody>
      </p:sp>
      <p:sp>
        <p:nvSpPr>
          <p:cNvPr id="30" name="Rectangle 29" title="for design purposes">
            <a:extLst>
              <a:ext uri="{FF2B5EF4-FFF2-40B4-BE49-F238E27FC236}">
                <a16:creationId xmlns:a16="http://schemas.microsoft.com/office/drawing/2014/main" id="{7C89BEC1-22F6-4EB5-A065-CC6BC9CE1C8F}"/>
              </a:ext>
            </a:extLst>
          </p:cNvPr>
          <p:cNvSpPr/>
          <p:nvPr/>
        </p:nvSpPr>
        <p:spPr>
          <a:xfrm>
            <a:off x="142884" y="149151"/>
            <a:ext cx="4438082" cy="302292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title="Header - Covid-19 impacts">
            <a:extLst>
              <a:ext uri="{FF2B5EF4-FFF2-40B4-BE49-F238E27FC236}">
                <a16:creationId xmlns:a16="http://schemas.microsoft.com/office/drawing/2014/main" id="{95C0DD20-E02F-4F51-8FEA-28752A3848BF}"/>
              </a:ext>
            </a:extLst>
          </p:cNvPr>
          <p:cNvPicPr>
            <a:picLocks noChangeAspect="1"/>
          </p:cNvPicPr>
          <p:nvPr/>
        </p:nvPicPr>
        <p:blipFill rotWithShape="1">
          <a:blip r:embed="rId2">
            <a:extLst>
              <a:ext uri="{28A0092B-C50C-407E-A947-70E740481C1C}">
                <a14:useLocalDpi xmlns:a14="http://schemas.microsoft.com/office/drawing/2010/main" val="0"/>
              </a:ext>
            </a:extLst>
          </a:blip>
          <a:srcRect l="11817" t="951"/>
          <a:stretch/>
        </p:blipFill>
        <p:spPr>
          <a:xfrm>
            <a:off x="142884" y="147636"/>
            <a:ext cx="1673987" cy="348846"/>
          </a:xfrm>
          <a:prstGeom prst="rect">
            <a:avLst/>
          </a:prstGeom>
        </p:spPr>
      </p:pic>
      <p:sp>
        <p:nvSpPr>
          <p:cNvPr id="32" name="TextBox 31">
            <a:extLst>
              <a:ext uri="{FF2B5EF4-FFF2-40B4-BE49-F238E27FC236}">
                <a16:creationId xmlns:a16="http://schemas.microsoft.com/office/drawing/2014/main" id="{95BEC7D3-3368-412E-995C-CAAAFF82AFF5}"/>
              </a:ext>
            </a:extLst>
          </p:cNvPr>
          <p:cNvSpPr txBox="1"/>
          <p:nvPr/>
        </p:nvSpPr>
        <p:spPr>
          <a:xfrm>
            <a:off x="142883" y="107591"/>
            <a:ext cx="1346844" cy="246221"/>
          </a:xfrm>
          <a:prstGeom prst="rect">
            <a:avLst/>
          </a:prstGeom>
          <a:noFill/>
        </p:spPr>
        <p:txBody>
          <a:bodyPr wrap="none" rtlCol="0">
            <a:spAutoFit/>
          </a:bodyPr>
          <a:lstStyle/>
          <a:p>
            <a:r>
              <a:rPr lang="en-GB" sz="1000" b="1" dirty="0" smtClean="0">
                <a:solidFill>
                  <a:schemeClr val="bg1"/>
                </a:solidFill>
                <a:ea typeface="Verdana" panose="020B0604030504040204" pitchFamily="34" charset="0"/>
              </a:rPr>
              <a:t>COVID-19 Impacts       </a:t>
            </a:r>
            <a:endParaRPr lang="en-GB" sz="1000" dirty="0">
              <a:solidFill>
                <a:schemeClr val="accent1"/>
              </a:solidFill>
              <a:ea typeface="Verdana" panose="020B0604030504040204" pitchFamily="34" charset="0"/>
            </a:endParaRPr>
          </a:p>
        </p:txBody>
      </p:sp>
      <p:sp>
        <p:nvSpPr>
          <p:cNvPr id="33" name="TextBox 32"/>
          <p:cNvSpPr txBox="1"/>
          <p:nvPr/>
        </p:nvSpPr>
        <p:spPr>
          <a:xfrm>
            <a:off x="92374" y="414766"/>
            <a:ext cx="4452076" cy="3457357"/>
          </a:xfrm>
          <a:prstGeom prst="rect">
            <a:avLst/>
          </a:prstGeom>
          <a:noFill/>
        </p:spPr>
        <p:txBody>
          <a:bodyPr wrap="square" rtlCol="0">
            <a:spAutoFit/>
          </a:bodyPr>
          <a:lstStyle/>
          <a:p>
            <a:pPr marL="171450" indent="-171450">
              <a:spcAft>
                <a:spcPts val="400"/>
              </a:spcAft>
              <a:buClr>
                <a:schemeClr val="accent1"/>
              </a:buClr>
              <a:buSzPct val="111000"/>
              <a:buFont typeface="Arial" panose="020B0604020202020204" pitchFamily="34" charset="0"/>
              <a:buChar char="•"/>
            </a:pPr>
            <a:r>
              <a:rPr lang="en-GB" sz="800" dirty="0">
                <a:ea typeface="Calibri" panose="020F0502020204030204" pitchFamily="34" charset="0"/>
                <a:cs typeface="Calibri" panose="020F0502020204030204" pitchFamily="34" charset="0"/>
              </a:rPr>
              <a:t>Recruitment </a:t>
            </a:r>
            <a:r>
              <a:rPr lang="en-GB" sz="800" dirty="0" smtClean="0">
                <a:ea typeface="Calibri" panose="020F0502020204030204" pitchFamily="34" charset="0"/>
                <a:cs typeface="Calibri" panose="020F0502020204030204" pitchFamily="34" charset="0"/>
              </a:rPr>
              <a:t>– Right to work checks continue to be carried out digitally. This </a:t>
            </a:r>
            <a:r>
              <a:rPr lang="en-GB" sz="800" dirty="0">
                <a:ea typeface="Calibri" panose="020F0502020204030204" pitchFamily="34" charset="0"/>
                <a:cs typeface="Calibri" panose="020F0502020204030204" pitchFamily="34" charset="0"/>
              </a:rPr>
              <a:t>was due to end on 1 September 2021 and face to face checks were to return, but has now been extended to 5 April 2022 and is likely to continue as central government explores digital solutions to replace in person checks.</a:t>
            </a:r>
          </a:p>
          <a:p>
            <a:pPr marL="171450" indent="-171450">
              <a:spcAft>
                <a:spcPts val="400"/>
              </a:spcAft>
              <a:buClr>
                <a:schemeClr val="accent1"/>
              </a:buClr>
              <a:buSzPct val="111000"/>
              <a:buFont typeface="Arial" panose="020B0604020202020204" pitchFamily="34" charset="0"/>
              <a:buChar char="•"/>
            </a:pPr>
            <a:r>
              <a:rPr lang="en-GB" sz="800" dirty="0">
                <a:ea typeface="Calibri" panose="020F0502020204030204" pitchFamily="34" charset="0"/>
                <a:cs typeface="Calibri" panose="020F0502020204030204" pitchFamily="34" charset="0"/>
              </a:rPr>
              <a:t>The main impact of </a:t>
            </a:r>
            <a:r>
              <a:rPr lang="en-GB" sz="800" dirty="0" err="1">
                <a:ea typeface="Calibri" panose="020F0502020204030204" pitchFamily="34" charset="0"/>
                <a:cs typeface="Calibri" panose="020F0502020204030204" pitchFamily="34" charset="0"/>
              </a:rPr>
              <a:t>Covid</a:t>
            </a:r>
            <a:r>
              <a:rPr lang="en-GB" sz="800" dirty="0">
                <a:ea typeface="Calibri" panose="020F0502020204030204" pitchFamily="34" charset="0"/>
                <a:cs typeface="Calibri" panose="020F0502020204030204" pitchFamily="34" charset="0"/>
              </a:rPr>
              <a:t>-19 is on the ability of staff to engage effectively in creative problem solving; this, together with the constraints on travelling and meeting on sites, remains a barrier to the development of strategic projects and to solving some of the more complex management problems faced.</a:t>
            </a:r>
          </a:p>
          <a:p>
            <a:pPr marL="171450" indent="-171450">
              <a:spcAft>
                <a:spcPts val="400"/>
              </a:spcAft>
              <a:buClr>
                <a:schemeClr val="accent1"/>
              </a:buClr>
              <a:buSzPct val="111000"/>
              <a:buFont typeface="Arial" panose="020B0604020202020204" pitchFamily="34" charset="0"/>
              <a:buChar char="•"/>
            </a:pPr>
            <a:r>
              <a:rPr lang="en-GB" sz="800" dirty="0">
                <a:ea typeface="Calibri" panose="020F0502020204030204" pitchFamily="34" charset="0"/>
                <a:cs typeface="Calibri" panose="020F0502020204030204" pitchFamily="34" charset="0"/>
              </a:rPr>
              <a:t>Restrictions around vehicle sharing continue to put pressure on the vehicle fleet and mean reduced efficiency from people traveling in separate vehicles as well as additional costs incurred due to having to provide additional vehicles and COVID-19 equipment to colleagues. </a:t>
            </a:r>
          </a:p>
          <a:p>
            <a:pPr marL="171450" indent="-171450">
              <a:spcAft>
                <a:spcPts val="400"/>
              </a:spcAft>
              <a:buClr>
                <a:schemeClr val="accent1"/>
              </a:buClr>
              <a:buSzPct val="111000"/>
              <a:buFont typeface="Arial" panose="020B0604020202020204" pitchFamily="34" charset="0"/>
              <a:buChar char="•"/>
            </a:pPr>
            <a:r>
              <a:rPr lang="en-GB" sz="800" dirty="0">
                <a:ea typeface="Calibri" panose="020F0502020204030204" pitchFamily="34" charset="0"/>
                <a:cs typeface="Calibri" panose="020F0502020204030204" pitchFamily="34" charset="0"/>
              </a:rPr>
              <a:t>The marketing of key properties has been delayed. The estates development department are currently working through a backlog of land sales/community transfers  as a result of </a:t>
            </a:r>
            <a:r>
              <a:rPr lang="en-GB" sz="800" dirty="0" err="1">
                <a:ea typeface="Calibri" panose="020F0502020204030204" pitchFamily="34" charset="0"/>
                <a:cs typeface="Calibri" panose="020F0502020204030204" pitchFamily="34" charset="0"/>
              </a:rPr>
              <a:t>Covid</a:t>
            </a:r>
            <a:r>
              <a:rPr lang="en-GB" sz="800" dirty="0">
                <a:ea typeface="Calibri" panose="020F0502020204030204" pitchFamily="34" charset="0"/>
                <a:cs typeface="Calibri" panose="020F0502020204030204" pitchFamily="34" charset="0"/>
              </a:rPr>
              <a:t> -19 restrictions.</a:t>
            </a:r>
          </a:p>
          <a:p>
            <a:pPr marL="171450" indent="-171450">
              <a:spcAft>
                <a:spcPts val="400"/>
              </a:spcAft>
              <a:buClr>
                <a:schemeClr val="accent1"/>
              </a:buClr>
              <a:buSzPct val="111000"/>
              <a:buFont typeface="Arial" panose="020B0604020202020204" pitchFamily="34" charset="0"/>
              <a:buChar char="•"/>
            </a:pPr>
            <a:r>
              <a:rPr lang="en-GB" sz="800" dirty="0">
                <a:ea typeface="Calibri" panose="020F0502020204030204" pitchFamily="34" charset="0"/>
                <a:cs typeface="Calibri" panose="020F0502020204030204" pitchFamily="34" charset="0"/>
              </a:rPr>
              <a:t>All Corporate Services staff continue to work from home. The national lockdowns over the quarter have placed additional stresses on the team, particularly on those  with caring and/or home-schooling responsibilities</a:t>
            </a:r>
            <a:r>
              <a:rPr lang="en-GB" sz="800" dirty="0"/>
              <a:t>. Where possible work has been prioritised or pushed back.  </a:t>
            </a:r>
            <a:endParaRPr lang="en-GB" sz="800" dirty="0" smtClean="0"/>
          </a:p>
          <a:p>
            <a:pPr marL="171450" indent="-171450">
              <a:spcAft>
                <a:spcPts val="400"/>
              </a:spcAft>
              <a:buClr>
                <a:schemeClr val="accent1"/>
              </a:buClr>
              <a:buSzPct val="111000"/>
              <a:buFont typeface="Arial" panose="020B0604020202020204" pitchFamily="34" charset="0"/>
              <a:buChar char="•"/>
            </a:pPr>
            <a:r>
              <a:rPr lang="en-GB" sz="800" dirty="0" err="1"/>
              <a:t>Covid</a:t>
            </a:r>
            <a:r>
              <a:rPr lang="en-GB" sz="800" dirty="0"/>
              <a:t> </a:t>
            </a:r>
            <a:r>
              <a:rPr lang="en-GB" sz="800" dirty="0" smtClean="0"/>
              <a:t>– 19 recovery </a:t>
            </a:r>
            <a:r>
              <a:rPr lang="en-GB" sz="800" dirty="0"/>
              <a:t>continues to be a core </a:t>
            </a:r>
            <a:r>
              <a:rPr lang="en-GB" sz="800" dirty="0" smtClean="0"/>
              <a:t>focus throughout the regions with staff evolving </a:t>
            </a:r>
            <a:r>
              <a:rPr lang="en-GB" sz="800" dirty="0"/>
              <a:t>their skills in relation to </a:t>
            </a:r>
            <a:r>
              <a:rPr lang="en-GB" sz="800" dirty="0" smtClean="0"/>
              <a:t>technology and other </a:t>
            </a:r>
            <a:r>
              <a:rPr lang="en-GB" sz="800" dirty="0"/>
              <a:t>more dynamic and innovative ways of working to maximise communication and IT based work streams.</a:t>
            </a:r>
          </a:p>
          <a:p>
            <a:pPr marL="171450" indent="-171450">
              <a:spcAft>
                <a:spcPts val="400"/>
              </a:spcAft>
              <a:buClr>
                <a:schemeClr val="accent1"/>
              </a:buClr>
              <a:buSzPct val="111000"/>
              <a:buFont typeface="Arial" panose="020B0604020202020204" pitchFamily="34" charset="0"/>
              <a:buChar char="•"/>
            </a:pPr>
            <a:endParaRPr lang="en-GB" sz="800" dirty="0" smtClean="0"/>
          </a:p>
          <a:p>
            <a:pPr marL="171450" indent="-171450">
              <a:spcAft>
                <a:spcPts val="400"/>
              </a:spcAft>
              <a:buClr>
                <a:schemeClr val="accent1"/>
              </a:buClr>
              <a:buSzPct val="111000"/>
              <a:buFont typeface="Arial" panose="020B0604020202020204" pitchFamily="34" charset="0"/>
              <a:buChar char="•"/>
            </a:pPr>
            <a:endParaRPr lang="en-GB" sz="800" dirty="0" smtClean="0">
              <a:latin typeface="Calibri" panose="020F0502020204030204" pitchFamily="34" charset="0"/>
            </a:endParaRPr>
          </a:p>
          <a:p>
            <a:pPr lvl="0">
              <a:spcAft>
                <a:spcPts val="400"/>
              </a:spcAft>
              <a:buClr>
                <a:schemeClr val="accent1"/>
              </a:buClr>
              <a:buSzPct val="111000"/>
            </a:pPr>
            <a:endParaRPr lang="en-GB" sz="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5" name="TextBox 34"/>
          <p:cNvSpPr txBox="1"/>
          <p:nvPr/>
        </p:nvSpPr>
        <p:spPr>
          <a:xfrm>
            <a:off x="110632" y="3582905"/>
            <a:ext cx="4449438" cy="3518912"/>
          </a:xfrm>
          <a:prstGeom prst="rect">
            <a:avLst/>
          </a:prstGeom>
          <a:noFill/>
        </p:spPr>
        <p:txBody>
          <a:bodyPr wrap="square" rtlCol="0">
            <a:spAutoFit/>
          </a:bodyPr>
          <a:lstStyle/>
          <a:p>
            <a:pPr marL="171450" lvl="0" indent="-171450">
              <a:spcAft>
                <a:spcPts val="400"/>
              </a:spcAft>
              <a:buClr>
                <a:schemeClr val="accent1"/>
              </a:buClr>
              <a:buSzPct val="111000"/>
              <a:buFont typeface="Arial" panose="020B0604020202020204" pitchFamily="34" charset="0"/>
              <a:buChar char="•"/>
            </a:pPr>
            <a:r>
              <a:rPr lang="en-GB" sz="800" dirty="0">
                <a:ea typeface="Calibri" panose="020F0502020204030204" pitchFamily="34" charset="0"/>
                <a:cs typeface="Calibri" panose="020F0502020204030204" pitchFamily="34" charset="0"/>
              </a:rPr>
              <a:t>Successful launch of the Executive Team  (ET) Gateway Approval Request process, Change and Investment Board, Investment Strategy and associated guidance/processes</a:t>
            </a:r>
          </a:p>
          <a:p>
            <a:pPr marL="171450" indent="-171450">
              <a:spcAft>
                <a:spcPts val="400"/>
              </a:spcAft>
              <a:buClr>
                <a:schemeClr val="accent1"/>
              </a:buClr>
              <a:buSzPct val="111000"/>
              <a:buFont typeface="Arial" panose="020B0604020202020204" pitchFamily="34" charset="0"/>
              <a:buChar char="•"/>
            </a:pPr>
            <a:r>
              <a:rPr lang="en-GB" sz="800" dirty="0">
                <a:ea typeface="Calibri" panose="020F0502020204030204" pitchFamily="34" charset="0"/>
                <a:cs typeface="Calibri" panose="020F0502020204030204" pitchFamily="34" charset="0"/>
              </a:rPr>
              <a:t>An additional £</a:t>
            </a:r>
            <a:r>
              <a:rPr lang="en-GB" sz="800" dirty="0" err="1">
                <a:ea typeface="Calibri" panose="020F0502020204030204" pitchFamily="34" charset="0"/>
                <a:cs typeface="Calibri" panose="020F0502020204030204" pitchFamily="34" charset="0"/>
              </a:rPr>
              <a:t>30M</a:t>
            </a:r>
            <a:r>
              <a:rPr lang="en-GB" sz="800" dirty="0">
                <a:ea typeface="Calibri" panose="020F0502020204030204" pitchFamily="34" charset="0"/>
                <a:cs typeface="Calibri" panose="020F0502020204030204" pitchFamily="34" charset="0"/>
              </a:rPr>
              <a:t> over 5 years of SG funding for land acquisition and planting has been secured.</a:t>
            </a:r>
          </a:p>
          <a:p>
            <a:pPr marL="171450" indent="-171450">
              <a:spcAft>
                <a:spcPts val="400"/>
              </a:spcAft>
              <a:buClr>
                <a:schemeClr val="accent1"/>
              </a:buClr>
              <a:buSzPct val="111000"/>
              <a:buFont typeface="Arial" panose="020B0604020202020204" pitchFamily="34" charset="0"/>
              <a:buChar char="•"/>
            </a:pPr>
            <a:r>
              <a:rPr lang="en-GB" sz="800" dirty="0">
                <a:ea typeface="Calibri" panose="020F0502020204030204" pitchFamily="34" charset="0"/>
                <a:cs typeface="Calibri" panose="020F0502020204030204" pitchFamily="34" charset="0"/>
              </a:rPr>
              <a:t>The agency has signed up to the woodland carbon code</a:t>
            </a:r>
          </a:p>
          <a:p>
            <a:pPr marL="171450" indent="-171450">
              <a:spcAft>
                <a:spcPts val="400"/>
              </a:spcAft>
              <a:buClr>
                <a:schemeClr val="accent1"/>
              </a:buClr>
              <a:buSzPct val="111000"/>
              <a:buFont typeface="Arial" panose="020B0604020202020204" pitchFamily="34" charset="0"/>
              <a:buChar char="•"/>
            </a:pPr>
            <a:r>
              <a:rPr lang="en-GB" sz="800" dirty="0">
                <a:ea typeface="Calibri" panose="020F0502020204030204" pitchFamily="34" charset="0"/>
                <a:cs typeface="Calibri" panose="020F0502020204030204" pitchFamily="34" charset="0"/>
              </a:rPr>
              <a:t>The replacement recruitment system has been launched as a module in </a:t>
            </a:r>
            <a:r>
              <a:rPr lang="en-GB" sz="800" dirty="0" err="1">
                <a:ea typeface="Calibri" panose="020F0502020204030204" pitchFamily="34" charset="0"/>
                <a:cs typeface="Calibri" panose="020F0502020204030204" pitchFamily="34" charset="0"/>
              </a:rPr>
              <a:t>iTrent</a:t>
            </a:r>
            <a:r>
              <a:rPr lang="en-GB" sz="800" dirty="0">
                <a:ea typeface="Calibri" panose="020F0502020204030204" pitchFamily="34" charset="0"/>
                <a:cs typeface="Calibri" panose="020F0502020204030204" pitchFamily="34" charset="0"/>
              </a:rPr>
              <a:t>, improving the recruitment process for candidates and hiring managers.</a:t>
            </a:r>
          </a:p>
          <a:p>
            <a:pPr marL="171450" indent="-171450">
              <a:spcAft>
                <a:spcPts val="400"/>
              </a:spcAft>
              <a:buClr>
                <a:schemeClr val="accent1"/>
              </a:buClr>
              <a:buSzPct val="111000"/>
              <a:buFont typeface="Arial" panose="020B0604020202020204" pitchFamily="34" charset="0"/>
              <a:buChar char="•"/>
            </a:pPr>
            <a:r>
              <a:rPr lang="en-GB" sz="800" dirty="0">
                <a:ea typeface="Calibri" panose="020F0502020204030204" pitchFamily="34" charset="0"/>
                <a:cs typeface="Calibri" panose="020F0502020204030204" pitchFamily="34" charset="0"/>
              </a:rPr>
              <a:t> </a:t>
            </a:r>
            <a:r>
              <a:rPr lang="en-GB" sz="800" dirty="0"/>
              <a:t>SG Internal Audit completed an IT Cyber-Security Audit on FLS in </a:t>
            </a:r>
            <a:r>
              <a:rPr lang="en-GB" sz="800" dirty="0" err="1"/>
              <a:t>Q1</a:t>
            </a:r>
            <a:r>
              <a:rPr lang="en-GB" sz="800" dirty="0"/>
              <a:t> which reported Reasonable Assurance which is a very good result with the current heightened cyber threat and surrounding scrutiny following a very high-profile attack last year. The Digital Services team have already commenced work on recommended </a:t>
            </a:r>
            <a:r>
              <a:rPr lang="en-GB" sz="800" dirty="0" smtClean="0"/>
              <a:t>actions</a:t>
            </a:r>
          </a:p>
          <a:p>
            <a:pPr marL="171450" indent="-171450">
              <a:spcAft>
                <a:spcPts val="400"/>
              </a:spcAft>
              <a:buClr>
                <a:schemeClr val="accent1"/>
              </a:buClr>
              <a:buSzPct val="111000"/>
              <a:buFont typeface="Arial" panose="020B0604020202020204" pitchFamily="34" charset="0"/>
              <a:buChar char="•"/>
            </a:pPr>
            <a:r>
              <a:rPr lang="en-GB" sz="800" dirty="0" smtClean="0"/>
              <a:t>Health </a:t>
            </a:r>
            <a:r>
              <a:rPr lang="en-GB" sz="800" dirty="0"/>
              <a:t>surveillance is behind </a:t>
            </a:r>
            <a:r>
              <a:rPr lang="en-GB" sz="800" dirty="0" smtClean="0"/>
              <a:t>schedule. Whilst </a:t>
            </a:r>
            <a:r>
              <a:rPr lang="en-GB" sz="800" dirty="0"/>
              <a:t>work is being undertaken with our current provider to rectify this, the procurement of a new contract and the addition of a Health Safety and Wellbeing Coordinator post are future improvements that will help ensure that this gets back on track.</a:t>
            </a:r>
          </a:p>
          <a:p>
            <a:pPr marL="171450" indent="-171450">
              <a:spcAft>
                <a:spcPts val="400"/>
              </a:spcAft>
              <a:buClr>
                <a:schemeClr val="accent1"/>
              </a:buClr>
              <a:buSzPct val="111000"/>
              <a:buFont typeface="Arial" panose="020B0604020202020204" pitchFamily="34" charset="0"/>
              <a:buChar char="•"/>
            </a:pPr>
            <a:endParaRPr lang="en-GB" sz="800" dirty="0"/>
          </a:p>
          <a:p>
            <a:pPr marL="171450" indent="-171450">
              <a:spcAft>
                <a:spcPts val="400"/>
              </a:spcAft>
              <a:buClr>
                <a:schemeClr val="accent1"/>
              </a:buClr>
              <a:buSzPct val="111000"/>
              <a:buFont typeface="Arial" panose="020B0604020202020204" pitchFamily="34" charset="0"/>
              <a:buChar char="•"/>
            </a:pPr>
            <a:endParaRPr lang="en-GB" sz="800" dirty="0">
              <a:ea typeface="Calibri" panose="020F0502020204030204" pitchFamily="34" charset="0"/>
              <a:cs typeface="Calibri" panose="020F0502020204030204" pitchFamily="34" charset="0"/>
            </a:endParaRPr>
          </a:p>
          <a:p>
            <a:pPr marL="171450" lvl="0" indent="-171450">
              <a:buClr>
                <a:srgbClr val="48A23F"/>
              </a:buClr>
              <a:buFont typeface="Arial" panose="020B0604020202020204" pitchFamily="34" charset="0"/>
              <a:buChar char="•"/>
            </a:pPr>
            <a:endParaRPr lang="en-GB" sz="800" dirty="0"/>
          </a:p>
          <a:p>
            <a:r>
              <a:rPr lang="en-GB" dirty="0"/>
              <a:t> </a:t>
            </a:r>
            <a:endParaRPr lang="en-GB" sz="800" dirty="0" smtClean="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spcAft>
                <a:spcPts val="400"/>
              </a:spcAft>
              <a:buClr>
                <a:schemeClr val="accent1"/>
              </a:buClr>
              <a:buSzPct val="111000"/>
              <a:buFont typeface="Arial" panose="020B0604020202020204" pitchFamily="34" charset="0"/>
              <a:buChar char="•"/>
            </a:pPr>
            <a:endParaRPr lang="en-GB" sz="800" dirty="0" smtClean="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spcAft>
                <a:spcPts val="400"/>
              </a:spcAft>
              <a:buClr>
                <a:schemeClr val="accent1"/>
              </a:buClr>
              <a:buSzPct val="111000"/>
              <a:buFont typeface="Arial" panose="020B0604020202020204" pitchFamily="34" charset="0"/>
              <a:buChar char="•"/>
            </a:pPr>
            <a:endParaRPr lang="en-GB" sz="800" dirty="0" smtClean="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spcAft>
                <a:spcPts val="400"/>
              </a:spcAft>
              <a:buClr>
                <a:schemeClr val="accent1"/>
              </a:buClr>
              <a:buSzPct val="111000"/>
              <a:buFont typeface="Arial" panose="020B0604020202020204" pitchFamily="34" charset="0"/>
              <a:buChar char="•"/>
            </a:pPr>
            <a:endParaRPr lang="en-GB" sz="800" dirty="0" smtClean="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spcAft>
                <a:spcPts val="400"/>
              </a:spcAft>
              <a:buClr>
                <a:schemeClr val="accent1"/>
              </a:buClr>
              <a:buSzPct val="111000"/>
              <a:buFont typeface="Arial" panose="020B0604020202020204" pitchFamily="34" charset="0"/>
              <a:buChar char="•"/>
            </a:pPr>
            <a:endParaRPr lang="en-GB" sz="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36" name="Picture 35" title="Header - key to symbols">
            <a:extLst>
              <a:ext uri="{FF2B5EF4-FFF2-40B4-BE49-F238E27FC236}">
                <a16:creationId xmlns:a16="http://schemas.microsoft.com/office/drawing/2014/main" id="{FBE5EEAE-674D-4FC8-B5D1-21CFB444A764}"/>
              </a:ext>
            </a:extLst>
          </p:cNvPr>
          <p:cNvPicPr>
            <a:picLocks noChangeAspect="1"/>
          </p:cNvPicPr>
          <p:nvPr/>
        </p:nvPicPr>
        <p:blipFill rotWithShape="1">
          <a:blip r:embed="rId2">
            <a:extLst>
              <a:ext uri="{28A0092B-C50C-407E-A947-70E740481C1C}">
                <a14:useLocalDpi xmlns:a14="http://schemas.microsoft.com/office/drawing/2010/main" val="0"/>
              </a:ext>
            </a:extLst>
          </a:blip>
          <a:srcRect l="45439" t="9694" b="-1"/>
          <a:stretch/>
        </p:blipFill>
        <p:spPr>
          <a:xfrm>
            <a:off x="142883" y="5744187"/>
            <a:ext cx="1153369" cy="259987"/>
          </a:xfrm>
          <a:prstGeom prst="rect">
            <a:avLst/>
          </a:prstGeom>
        </p:spPr>
      </p:pic>
      <p:sp>
        <p:nvSpPr>
          <p:cNvPr id="37" name="TextBox 36">
            <a:extLst>
              <a:ext uri="{FF2B5EF4-FFF2-40B4-BE49-F238E27FC236}">
                <a16:creationId xmlns:a16="http://schemas.microsoft.com/office/drawing/2014/main" id="{95BEC7D3-3368-412E-995C-CAAAFF82AFF5}"/>
              </a:ext>
            </a:extLst>
          </p:cNvPr>
          <p:cNvSpPr txBox="1"/>
          <p:nvPr/>
        </p:nvSpPr>
        <p:spPr>
          <a:xfrm>
            <a:off x="125821" y="5713721"/>
            <a:ext cx="1162498" cy="246221"/>
          </a:xfrm>
          <a:prstGeom prst="rect">
            <a:avLst/>
          </a:prstGeom>
          <a:noFill/>
        </p:spPr>
        <p:txBody>
          <a:bodyPr wrap="none" rtlCol="0">
            <a:spAutoFit/>
          </a:bodyPr>
          <a:lstStyle/>
          <a:p>
            <a:r>
              <a:rPr lang="en-GB" sz="1000" b="1" dirty="0" smtClean="0">
                <a:solidFill>
                  <a:schemeClr val="bg1"/>
                </a:solidFill>
                <a:ea typeface="Verdana" panose="020B0604030504040204" pitchFamily="34" charset="0"/>
              </a:rPr>
              <a:t>Key to symbols      </a:t>
            </a:r>
            <a:endParaRPr lang="en-GB" sz="1000" dirty="0">
              <a:solidFill>
                <a:schemeClr val="accent1"/>
              </a:solidFill>
              <a:ea typeface="Verdana" panose="020B0604030504040204" pitchFamily="34" charset="0"/>
            </a:endParaRPr>
          </a:p>
        </p:txBody>
      </p:sp>
      <p:sp>
        <p:nvSpPr>
          <p:cNvPr id="3" name="Title 2" hidden="1"/>
          <p:cNvSpPr>
            <a:spLocks noGrp="1"/>
          </p:cNvSpPr>
          <p:nvPr>
            <p:ph type="title"/>
          </p:nvPr>
        </p:nvSpPr>
        <p:spPr/>
        <p:txBody>
          <a:bodyPr/>
          <a:lstStyle/>
          <a:p>
            <a:r>
              <a:rPr lang="en-GB" dirty="0" smtClean="0"/>
              <a:t>Corporate Dashboard slide 2</a:t>
            </a:r>
            <a:endParaRPr lang="en-GB" dirty="0"/>
          </a:p>
        </p:txBody>
      </p:sp>
      <p:sp>
        <p:nvSpPr>
          <p:cNvPr id="9" name="Content Placeholder 8" hidden="1"/>
          <p:cNvSpPr>
            <a:spLocks noGrp="1"/>
          </p:cNvSpPr>
          <p:nvPr>
            <p:ph idx="1"/>
          </p:nvPr>
        </p:nvSpPr>
        <p:spPr>
          <a:xfrm>
            <a:off x="392217" y="1209192"/>
            <a:ext cx="7886700" cy="4351338"/>
          </a:xfrm>
        </p:spPr>
        <p:txBody>
          <a:bodyPr/>
          <a:lstStyle/>
          <a:p>
            <a:endParaRPr lang="en-GB" dirty="0"/>
          </a:p>
        </p:txBody>
      </p:sp>
      <p:sp>
        <p:nvSpPr>
          <p:cNvPr id="38" name="TextBox 37">
            <a:extLst>
              <a:ext uri="{FF2B5EF4-FFF2-40B4-BE49-F238E27FC236}">
                <a16:creationId xmlns:a16="http://schemas.microsoft.com/office/drawing/2014/main" id="{470E9D42-EEBE-421A-9BCC-3F6AEAF746CA}"/>
              </a:ext>
            </a:extLst>
          </p:cNvPr>
          <p:cNvSpPr txBox="1"/>
          <p:nvPr/>
        </p:nvSpPr>
        <p:spPr>
          <a:xfrm>
            <a:off x="5339935" y="6611779"/>
            <a:ext cx="3425280" cy="246221"/>
          </a:xfrm>
          <a:prstGeom prst="rect">
            <a:avLst/>
          </a:prstGeom>
          <a:noFill/>
        </p:spPr>
        <p:txBody>
          <a:bodyPr wrap="square" rtlCol="0">
            <a:spAutoFit/>
          </a:bodyPr>
          <a:lstStyle/>
          <a:p>
            <a:pPr algn="r"/>
            <a:r>
              <a:rPr lang="en-GB" sz="1000" b="1" dirty="0">
                <a:solidFill>
                  <a:schemeClr val="tx2"/>
                </a:solidFill>
                <a:cs typeface="Calibri Light" panose="020F0302020204030204" pitchFamily="34" charset="0"/>
              </a:rPr>
              <a:t>Corporate Performance  </a:t>
            </a:r>
            <a:r>
              <a:rPr lang="en-GB" sz="1000" dirty="0">
                <a:solidFill>
                  <a:srgbClr val="48A23F"/>
                </a:solidFill>
              </a:rPr>
              <a:t>Dashboard </a:t>
            </a:r>
            <a:r>
              <a:rPr lang="en-GB" sz="1000" dirty="0" smtClean="0">
                <a:solidFill>
                  <a:srgbClr val="48A23F"/>
                </a:solidFill>
              </a:rPr>
              <a:t>2021/22   </a:t>
            </a:r>
            <a:endParaRPr lang="en-GB" sz="1000" dirty="0">
              <a:solidFill>
                <a:srgbClr val="48A23F"/>
              </a:solidFill>
            </a:endParaRPr>
          </a:p>
        </p:txBody>
      </p:sp>
      <p:sp>
        <p:nvSpPr>
          <p:cNvPr id="39" name="Oval 38">
            <a:extLst>
              <a:ext uri="{FF2B5EF4-FFF2-40B4-BE49-F238E27FC236}">
                <a16:creationId xmlns:a16="http://schemas.microsoft.com/office/drawing/2014/main" id="{28E8B06E-A1C0-4706-8223-B4A90A0374F7}"/>
              </a:ext>
            </a:extLst>
          </p:cNvPr>
          <p:cNvSpPr/>
          <p:nvPr/>
        </p:nvSpPr>
        <p:spPr>
          <a:xfrm>
            <a:off x="8701505" y="6609801"/>
            <a:ext cx="203297" cy="212587"/>
          </a:xfrm>
          <a:prstGeom prst="ellipse">
            <a:avLst/>
          </a:prstGeom>
          <a:solidFill>
            <a:srgbClr val="48A23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800" b="1" dirty="0" err="1" smtClean="0">
                <a:solidFill>
                  <a:schemeClr val="bg1"/>
                </a:solidFill>
              </a:rPr>
              <a:t>Q1</a:t>
            </a:r>
            <a:endParaRPr lang="en-GB" sz="800" b="1" dirty="0">
              <a:solidFill>
                <a:schemeClr val="bg1"/>
              </a:solidFill>
            </a:endParaRPr>
          </a:p>
        </p:txBody>
      </p:sp>
    </p:spTree>
    <p:extLst>
      <p:ext uri="{BB962C8B-B14F-4D97-AF65-F5344CB8AC3E}">
        <p14:creationId xmlns:p14="http://schemas.microsoft.com/office/powerpoint/2010/main" val="1462396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9">
      <a:dk1>
        <a:srgbClr val="262626"/>
      </a:dk1>
      <a:lt1>
        <a:srgbClr val="FFFFFF"/>
      </a:lt1>
      <a:dk2>
        <a:srgbClr val="035F1D"/>
      </a:dk2>
      <a:lt2>
        <a:srgbClr val="EBEBEB"/>
      </a:lt2>
      <a:accent1>
        <a:srgbClr val="48A23F"/>
      </a:accent1>
      <a:accent2>
        <a:srgbClr val="0086BF"/>
      </a:accent2>
      <a:accent3>
        <a:srgbClr val="80276C"/>
      </a:accent3>
      <a:accent4>
        <a:srgbClr val="C2366F"/>
      </a:accent4>
      <a:accent5>
        <a:srgbClr val="D14124"/>
      </a:accent5>
      <a:accent6>
        <a:srgbClr val="E87722"/>
      </a:accent6>
      <a:hlink>
        <a:srgbClr val="FFAD00"/>
      </a:hlink>
      <a:folHlink>
        <a:srgbClr val="FDDA24"/>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ustom 8">
      <a:dk1>
        <a:sysClr val="windowText" lastClr="000000"/>
      </a:dk1>
      <a:lt1>
        <a:sysClr val="window" lastClr="FFFFFF"/>
      </a:lt1>
      <a:dk2>
        <a:srgbClr val="44546A"/>
      </a:dk2>
      <a:lt2>
        <a:srgbClr val="F0F0F0"/>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22512</TotalTime>
  <Words>1210</Words>
  <Application>Microsoft Office PowerPoint</Application>
  <PresentationFormat>On-screen Show (4:3)</PresentationFormat>
  <Paragraphs>144</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Calibri</vt:lpstr>
      <vt:lpstr>Calibri Light</vt:lpstr>
      <vt:lpstr>Symbol</vt:lpstr>
      <vt:lpstr>Times New Roman</vt:lpstr>
      <vt:lpstr>Verdana</vt:lpstr>
      <vt:lpstr>Webdings</vt:lpstr>
      <vt:lpstr>Office Theme</vt:lpstr>
      <vt:lpstr>Corporate Performance Dashboard 2020/21 Q2</vt:lpstr>
      <vt:lpstr>Corporate Dashboard slide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Dashboard Q4 2021</dc:title>
  <dc:creator>Kirst</dc:creator>
  <cp:lastModifiedBy>McCaskie I (Isla)</cp:lastModifiedBy>
  <cp:revision>305</cp:revision>
  <cp:lastPrinted>2018-08-17T15:38:10Z</cp:lastPrinted>
  <dcterms:created xsi:type="dcterms:W3CDTF">2018-08-02T09:57:39Z</dcterms:created>
  <dcterms:modified xsi:type="dcterms:W3CDTF">2022-02-04T16:32:24Z</dcterms:modified>
</cp:coreProperties>
</file>