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handoutMasterIdLst>
    <p:handoutMasterId r:id="rId5"/>
  </p:handoutMasterIdLst>
  <p:sldIdLst>
    <p:sldId id="256" r:id="rId2"/>
    <p:sldId id="257" r:id="rId3"/>
  </p:sldIdLst>
  <p:sldSz cx="9144000" cy="6858000" type="screen4x3"/>
  <p:notesSz cx="674211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33" userDrawn="1">
          <p15:clr>
            <a:srgbClr val="A4A3A4"/>
          </p15:clr>
        </p15:guide>
        <p15:guide id="2" pos="5556" userDrawn="1">
          <p15:clr>
            <a:srgbClr val="A4A3A4"/>
          </p15:clr>
        </p15:guide>
        <p15:guide id="3" pos="19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ckenna L (Linda)" initials="ML(" lastIdx="6" clrIdx="0">
    <p:extLst>
      <p:ext uri="{19B8F6BF-5375-455C-9EA6-DF929625EA0E}">
        <p15:presenceInfo xmlns:p15="http://schemas.microsoft.com/office/powerpoint/2012/main" userId="S-1-5-21-765483983-692928010-316617838-4157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A23F"/>
    <a:srgbClr val="CFE0CE"/>
    <a:srgbClr val="E9F0E8"/>
    <a:srgbClr val="77AB96"/>
    <a:srgbClr val="FCF2F6"/>
    <a:srgbClr val="FFFFCC"/>
    <a:srgbClr val="D4E5CE"/>
    <a:srgbClr val="EBF2E8"/>
    <a:srgbClr val="004D40"/>
    <a:srgbClr val="C4B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6980" autoAdjust="0"/>
    <p:restoredTop sz="94660"/>
  </p:normalViewPr>
  <p:slideViewPr>
    <p:cSldViewPr snapToGrid="0">
      <p:cViewPr varScale="1">
        <p:scale>
          <a:sx n="73" d="100"/>
          <a:sy n="73" d="100"/>
        </p:scale>
        <p:origin x="1746" y="54"/>
      </p:cViewPr>
      <p:guideLst>
        <p:guide orient="horz" pos="4133"/>
        <p:guide pos="5556"/>
        <p:guide pos="190"/>
      </p:guideLst>
    </p:cSldViewPr>
  </p:slideViewPr>
  <p:notesTextViewPr>
    <p:cViewPr>
      <p:scale>
        <a:sx n="1" d="1"/>
        <a:sy n="1" d="1"/>
      </p:scale>
      <p:origin x="0" y="0"/>
    </p:cViewPr>
  </p:notesTextViewPr>
  <p:notesViewPr>
    <p:cSldViewPr snapToGrid="0">
      <p:cViewPr varScale="1">
        <p:scale>
          <a:sx n="70" d="100"/>
          <a:sy n="70" d="100"/>
        </p:scale>
        <p:origin x="3608"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6A36CF6-03D5-4D0E-80CA-4BE2F053D2B3}"/>
              </a:ext>
            </a:extLst>
          </p:cNvPr>
          <p:cNvSpPr>
            <a:spLocks noGrp="1"/>
          </p:cNvSpPr>
          <p:nvPr>
            <p:ph type="hdr" sz="quarter"/>
          </p:nvPr>
        </p:nvSpPr>
        <p:spPr>
          <a:xfrm>
            <a:off x="0" y="0"/>
            <a:ext cx="2921000" cy="495300"/>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C8C425B2-5343-449A-82AB-2D0E4DF1FAE8}"/>
              </a:ext>
            </a:extLst>
          </p:cNvPr>
          <p:cNvSpPr>
            <a:spLocks noGrp="1"/>
          </p:cNvSpPr>
          <p:nvPr>
            <p:ph type="dt" sz="quarter" idx="1"/>
          </p:nvPr>
        </p:nvSpPr>
        <p:spPr>
          <a:xfrm>
            <a:off x="3819525" y="0"/>
            <a:ext cx="2921000" cy="495300"/>
          </a:xfrm>
          <a:prstGeom prst="rect">
            <a:avLst/>
          </a:prstGeom>
        </p:spPr>
        <p:txBody>
          <a:bodyPr vert="horz" lIns="91440" tIns="45720" rIns="91440" bIns="45720" rtlCol="0"/>
          <a:lstStyle>
            <a:lvl1pPr algn="r">
              <a:defRPr sz="1200"/>
            </a:lvl1pPr>
          </a:lstStyle>
          <a:p>
            <a:fld id="{77234137-8614-4664-BACE-2B1A5572A2DD}" type="datetimeFigureOut">
              <a:rPr lang="en-GB" smtClean="0"/>
              <a:t>04/02/2022</a:t>
            </a:fld>
            <a:endParaRPr lang="en-GB"/>
          </a:p>
        </p:txBody>
      </p:sp>
      <p:sp>
        <p:nvSpPr>
          <p:cNvPr id="4" name="Footer Placeholder 3">
            <a:extLst>
              <a:ext uri="{FF2B5EF4-FFF2-40B4-BE49-F238E27FC236}">
                <a16:creationId xmlns:a16="http://schemas.microsoft.com/office/drawing/2014/main" id="{0E365515-3C26-4A30-8ACC-1B72BF3B47A2}"/>
              </a:ext>
            </a:extLst>
          </p:cNvPr>
          <p:cNvSpPr>
            <a:spLocks noGrp="1"/>
          </p:cNvSpPr>
          <p:nvPr>
            <p:ph type="ftr" sz="quarter" idx="2"/>
          </p:nvPr>
        </p:nvSpPr>
        <p:spPr>
          <a:xfrm>
            <a:off x="0" y="9377363"/>
            <a:ext cx="2921000"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BF33F9D-D19C-4C0C-96C6-E3F73E3B5E2E}"/>
              </a:ext>
            </a:extLst>
          </p:cNvPr>
          <p:cNvSpPr>
            <a:spLocks noGrp="1"/>
          </p:cNvSpPr>
          <p:nvPr>
            <p:ph type="sldNum" sz="quarter" idx="3"/>
          </p:nvPr>
        </p:nvSpPr>
        <p:spPr>
          <a:xfrm>
            <a:off x="3819525" y="9377363"/>
            <a:ext cx="2921000" cy="495300"/>
          </a:xfrm>
          <a:prstGeom prst="rect">
            <a:avLst/>
          </a:prstGeom>
        </p:spPr>
        <p:txBody>
          <a:bodyPr vert="horz" lIns="91440" tIns="45720" rIns="91440" bIns="45720" rtlCol="0" anchor="b"/>
          <a:lstStyle>
            <a:lvl1pPr algn="r">
              <a:defRPr sz="1200"/>
            </a:lvl1pPr>
          </a:lstStyle>
          <a:p>
            <a:fld id="{3B12863E-0C71-4763-BCFB-B333BF336D1A}" type="slidenum">
              <a:rPr lang="en-GB" smtClean="0"/>
              <a:t>‹#›</a:t>
            </a:fld>
            <a:endParaRPr lang="en-GB"/>
          </a:p>
        </p:txBody>
      </p:sp>
    </p:spTree>
    <p:extLst>
      <p:ext uri="{BB962C8B-B14F-4D97-AF65-F5344CB8AC3E}">
        <p14:creationId xmlns:p14="http://schemas.microsoft.com/office/powerpoint/2010/main" val="26678830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34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18971" y="0"/>
            <a:ext cx="2921582" cy="495348"/>
          </a:xfrm>
          <a:prstGeom prst="rect">
            <a:avLst/>
          </a:prstGeom>
        </p:spPr>
        <p:txBody>
          <a:bodyPr vert="horz" lIns="91440" tIns="45720" rIns="91440" bIns="45720" rtlCol="0"/>
          <a:lstStyle>
            <a:lvl1pPr algn="r">
              <a:defRPr sz="1200"/>
            </a:lvl1pPr>
          </a:lstStyle>
          <a:p>
            <a:fld id="{E42AAE92-421A-4A01-AB27-25DC7C2B92F7}" type="datetimeFigureOut">
              <a:rPr lang="en-GB" smtClean="0"/>
              <a:t>04/02/2022</a:t>
            </a:fld>
            <a:endParaRPr lang="en-GB" dirty="0"/>
          </a:p>
        </p:txBody>
      </p:sp>
      <p:sp>
        <p:nvSpPr>
          <p:cNvPr id="4" name="Slide Image Placeholder 3"/>
          <p:cNvSpPr>
            <a:spLocks noGrp="1" noRot="1" noChangeAspect="1"/>
          </p:cNvSpPr>
          <p:nvPr>
            <p:ph type="sldImg" idx="2"/>
          </p:nvPr>
        </p:nvSpPr>
        <p:spPr>
          <a:xfrm>
            <a:off x="1150938" y="1233488"/>
            <a:ext cx="4440237" cy="3332162"/>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4212" y="4751219"/>
            <a:ext cx="5393690" cy="3887361"/>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77317"/>
            <a:ext cx="2921582" cy="49534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18971" y="9377317"/>
            <a:ext cx="2921582" cy="495347"/>
          </a:xfrm>
          <a:prstGeom prst="rect">
            <a:avLst/>
          </a:prstGeom>
        </p:spPr>
        <p:txBody>
          <a:bodyPr vert="horz" lIns="91440" tIns="45720" rIns="91440" bIns="45720" rtlCol="0" anchor="b"/>
          <a:lstStyle>
            <a:lvl1pPr algn="r">
              <a:defRPr sz="1200"/>
            </a:lvl1pPr>
          </a:lstStyle>
          <a:p>
            <a:fld id="{42121275-EB25-4069-BA1F-4F44026FAD47}" type="slidenum">
              <a:rPr lang="en-GB" smtClean="0"/>
              <a:t>‹#›</a:t>
            </a:fld>
            <a:endParaRPr lang="en-GB" dirty="0"/>
          </a:p>
        </p:txBody>
      </p:sp>
    </p:spTree>
    <p:extLst>
      <p:ext uri="{BB962C8B-B14F-4D97-AF65-F5344CB8AC3E}">
        <p14:creationId xmlns:p14="http://schemas.microsoft.com/office/powerpoint/2010/main" val="487668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4174141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3324927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25656927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40524927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1827540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3058436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3191047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1362854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935477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3562510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DB0740C-ED62-41A2-85DE-0767A449B459}" type="datetimeFigureOut">
              <a:rPr lang="en-GB" smtClean="0"/>
              <a:t>04/02/2022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9B3146FB-280F-46A8-9E13-C311143608B1}" type="slidenum">
              <a:rPr lang="en-GB" smtClean="0"/>
              <a:t>‹#›</a:t>
            </a:fld>
            <a:endParaRPr lang="en-GB" dirty="0"/>
          </a:p>
        </p:txBody>
      </p:sp>
    </p:spTree>
    <p:extLst>
      <p:ext uri="{BB962C8B-B14F-4D97-AF65-F5344CB8AC3E}">
        <p14:creationId xmlns:p14="http://schemas.microsoft.com/office/powerpoint/2010/main" val="314265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B0740C-ED62-41A2-85DE-0767A449B459}" type="datetimeFigureOut">
              <a:rPr lang="en-GB" smtClean="0"/>
              <a:t>04/02/2022</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3146FB-280F-46A8-9E13-C311143608B1}" type="slidenum">
              <a:rPr lang="en-GB" smtClean="0"/>
              <a:t>‹#›</a:t>
            </a:fld>
            <a:endParaRPr lang="en-GB" dirty="0"/>
          </a:p>
        </p:txBody>
      </p:sp>
    </p:spTree>
    <p:extLst>
      <p:ext uri="{BB962C8B-B14F-4D97-AF65-F5344CB8AC3E}">
        <p14:creationId xmlns:p14="http://schemas.microsoft.com/office/powerpoint/2010/main" val="32761694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title="for design purposes">
            <a:extLst>
              <a:ext uri="{FF2B5EF4-FFF2-40B4-BE49-F238E27FC236}">
                <a16:creationId xmlns:a16="http://schemas.microsoft.com/office/drawing/2014/main" id="{12E7DC4F-BC68-4D60-8F30-23531AEFFFC9}"/>
              </a:ext>
            </a:extLst>
          </p:cNvPr>
          <p:cNvSpPr/>
          <p:nvPr/>
        </p:nvSpPr>
        <p:spPr>
          <a:xfrm>
            <a:off x="181757" y="5162290"/>
            <a:ext cx="5291158" cy="16347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10000"/>
              </a:lnSpc>
              <a:spcAft>
                <a:spcPts val="200"/>
              </a:spcAft>
              <a:buClr>
                <a:srgbClr val="6CB33F"/>
              </a:buClr>
              <a:buSzPct val="150000"/>
            </a:pPr>
            <a:endParaRPr lang="en-GB" sz="800" dirty="0">
              <a:solidFill>
                <a:srgbClr val="262626"/>
              </a:solidFill>
              <a:ea typeface="Verdana" panose="020B0604030504040204" pitchFamily="34" charset="0"/>
              <a:cs typeface="Verdana" panose="020B0604030504040204" pitchFamily="34" charset="0"/>
            </a:endParaRPr>
          </a:p>
        </p:txBody>
      </p:sp>
      <p:sp>
        <p:nvSpPr>
          <p:cNvPr id="3" name="TextBox 2"/>
          <p:cNvSpPr txBox="1"/>
          <p:nvPr/>
        </p:nvSpPr>
        <p:spPr>
          <a:xfrm>
            <a:off x="85726" y="5210142"/>
            <a:ext cx="5510792" cy="1742015"/>
          </a:xfrm>
          <a:prstGeom prst="rect">
            <a:avLst/>
          </a:prstGeom>
          <a:noFill/>
        </p:spPr>
        <p:txBody>
          <a:bodyPr wrap="square" rtlCol="0">
            <a:spAutoFit/>
          </a:bodyPr>
          <a:lstStyle/>
          <a:p>
            <a:pPr lvl="0">
              <a:spcAft>
                <a:spcPts val="200"/>
              </a:spcAft>
              <a:buClr>
                <a:srgbClr val="6CB33F"/>
              </a:buClr>
              <a:buSzPct val="150000"/>
            </a:pPr>
            <a:r>
              <a:rPr lang="en-GB" sz="680" b="1" dirty="0" smtClean="0">
                <a:solidFill>
                  <a:srgbClr val="262626"/>
                </a:solidFill>
                <a:ea typeface="Verdana" panose="020B0604030504040204" pitchFamily="34" charset="0"/>
                <a:cs typeface="Verdana" panose="020B0604030504040204" pitchFamily="34" charset="0"/>
              </a:rPr>
              <a:t>Health </a:t>
            </a:r>
            <a:r>
              <a:rPr lang="en-GB" sz="680" b="1" dirty="0">
                <a:solidFill>
                  <a:srgbClr val="262626"/>
                </a:solidFill>
                <a:ea typeface="Verdana" panose="020B0604030504040204" pitchFamily="34" charset="0"/>
                <a:cs typeface="Verdana" panose="020B0604030504040204" pitchFamily="34" charset="0"/>
              </a:rPr>
              <a:t>and </a:t>
            </a:r>
            <a:r>
              <a:rPr lang="en-GB" sz="680" b="1" dirty="0" smtClean="0">
                <a:ea typeface="Verdana" panose="020B0604030504040204" pitchFamily="34" charset="0"/>
                <a:cs typeface="Verdana" panose="020B0604030504040204" pitchFamily="34" charset="0"/>
              </a:rPr>
              <a:t>Safety</a:t>
            </a:r>
            <a:r>
              <a:rPr lang="en-GB" sz="680" dirty="0" smtClean="0">
                <a:ea typeface="Verdana" panose="020B0604030504040204" pitchFamily="34" charset="0"/>
                <a:cs typeface="Verdana" panose="020B0604030504040204" pitchFamily="34" charset="0"/>
              </a:rPr>
              <a:t>: </a:t>
            </a:r>
            <a:r>
              <a:rPr lang="en-GB" sz="680" dirty="0" smtClean="0"/>
              <a:t>The </a:t>
            </a:r>
            <a:r>
              <a:rPr lang="en-GB" sz="680" dirty="0"/>
              <a:t>main risk remains as occupational disease, serious accident or loss of life relating to an employee, contractor or member of the public</a:t>
            </a:r>
            <a:endParaRPr lang="en-GB" sz="680" b="1" dirty="0" smtClean="0">
              <a:ea typeface="Verdana" panose="020B0604030504040204" pitchFamily="34" charset="0"/>
              <a:cs typeface="Verdana" panose="020B0604030504040204" pitchFamily="34" charset="0"/>
            </a:endParaRPr>
          </a:p>
          <a:p>
            <a:pPr lvl="0">
              <a:spcAft>
                <a:spcPts val="200"/>
              </a:spcAft>
              <a:buClr>
                <a:srgbClr val="6CB33F"/>
              </a:buClr>
              <a:buSzPct val="150000"/>
            </a:pPr>
            <a:r>
              <a:rPr lang="en-GB" sz="680" b="1" dirty="0">
                <a:solidFill>
                  <a:srgbClr val="000000"/>
                </a:solidFill>
                <a:ea typeface="Times New Roman" panose="02020603050405020304" pitchFamily="18" charset="0"/>
                <a:cs typeface="Calibri" panose="020F0502020204030204" pitchFamily="34" charset="0"/>
              </a:rPr>
              <a:t>Financial Sustainability</a:t>
            </a:r>
            <a:r>
              <a:rPr lang="en-GB" sz="680" dirty="0">
                <a:solidFill>
                  <a:srgbClr val="000000"/>
                </a:solidFill>
                <a:ea typeface="Times New Roman" panose="02020603050405020304" pitchFamily="18" charset="0"/>
                <a:cs typeface="Calibri" panose="020F0502020204030204" pitchFamily="34" charset="0"/>
              </a:rPr>
              <a:t>: </a:t>
            </a:r>
            <a:r>
              <a:rPr lang="en-GB" sz="680" dirty="0"/>
              <a:t>Financial pressures across Scottish Government remains significant, particularly in relation to supporting the Scottish economy to recover from </a:t>
            </a:r>
            <a:r>
              <a:rPr lang="en-GB" sz="680" dirty="0" err="1"/>
              <a:t>Covid</a:t>
            </a:r>
            <a:r>
              <a:rPr lang="en-GB" sz="680" dirty="0"/>
              <a:t>-19 impacts and ongoing uncertainties including </a:t>
            </a:r>
            <a:r>
              <a:rPr lang="en-GB" sz="680" dirty="0" err="1"/>
              <a:t>Brexit</a:t>
            </a:r>
            <a:r>
              <a:rPr lang="en-GB" sz="680" dirty="0"/>
              <a:t>. There is also increasing emerging risk from liabilities with managing the national forests and land relating to staff, contractors and members of the public.</a:t>
            </a:r>
            <a:endParaRPr lang="en-GB" sz="680" dirty="0" smtClean="0">
              <a:solidFill>
                <a:srgbClr val="000000"/>
              </a:solidFill>
              <a:ea typeface="Times New Roman" panose="02020603050405020304" pitchFamily="18" charset="0"/>
              <a:cs typeface="Calibri" panose="020F0502020204030204" pitchFamily="34" charset="0"/>
            </a:endParaRPr>
          </a:p>
          <a:p>
            <a:pPr lvl="0">
              <a:spcAft>
                <a:spcPts val="200"/>
              </a:spcAft>
              <a:buClr>
                <a:srgbClr val="6CB33F"/>
              </a:buClr>
              <a:buSzPct val="150000"/>
            </a:pPr>
            <a:r>
              <a:rPr lang="en-GB" sz="680" b="1" dirty="0" smtClean="0"/>
              <a:t>Regulatory </a:t>
            </a:r>
            <a:r>
              <a:rPr lang="en-GB" sz="680" b="1" dirty="0"/>
              <a:t>Compliance: </a:t>
            </a:r>
            <a:r>
              <a:rPr lang="en-GB" sz="680" dirty="0"/>
              <a:t>Work continues to raise awareness of and to ensure regulatory compliance across the </a:t>
            </a:r>
            <a:r>
              <a:rPr lang="en-GB" sz="680" dirty="0" smtClean="0"/>
              <a:t>organisation via embedding the Assurance Framework.</a:t>
            </a:r>
          </a:p>
          <a:p>
            <a:pPr>
              <a:spcAft>
                <a:spcPts val="200"/>
              </a:spcAft>
              <a:buClr>
                <a:srgbClr val="6CB33F"/>
              </a:buClr>
              <a:buSzPct val="150000"/>
            </a:pPr>
            <a:r>
              <a:rPr lang="en-GB" sz="680" b="1" dirty="0" smtClean="0"/>
              <a:t>Organisational Capacity: </a:t>
            </a:r>
            <a:r>
              <a:rPr lang="en-GB" sz="680" dirty="0" smtClean="0"/>
              <a:t>Work continues to understand and catalogue business impacts that are creating "pressures points" on business areas. </a:t>
            </a:r>
          </a:p>
          <a:p>
            <a:pPr>
              <a:spcAft>
                <a:spcPts val="200"/>
              </a:spcAft>
              <a:buClr>
                <a:srgbClr val="6CB33F"/>
              </a:buClr>
              <a:buSzPct val="150000"/>
            </a:pPr>
            <a:r>
              <a:rPr lang="en-GB" sz="680" b="1" dirty="0" smtClean="0">
                <a:ea typeface="Times New Roman" panose="02020603050405020304" pitchFamily="18" charset="0"/>
                <a:cs typeface="Calibri" panose="020F0502020204030204" pitchFamily="34" charset="0"/>
              </a:rPr>
              <a:t>Complexity </a:t>
            </a:r>
            <a:r>
              <a:rPr lang="en-GB" sz="680" b="1" dirty="0">
                <a:ea typeface="Times New Roman" panose="02020603050405020304" pitchFamily="18" charset="0"/>
                <a:cs typeface="Calibri" panose="020F0502020204030204" pitchFamily="34" charset="0"/>
              </a:rPr>
              <a:t>of </a:t>
            </a:r>
            <a:r>
              <a:rPr lang="en-GB" sz="680" b="1" dirty="0" smtClean="0">
                <a:ea typeface="Times New Roman" panose="02020603050405020304" pitchFamily="18" charset="0"/>
                <a:cs typeface="Calibri" panose="020F0502020204030204" pitchFamily="34" charset="0"/>
              </a:rPr>
              <a:t>Change: </a:t>
            </a:r>
            <a:r>
              <a:rPr lang="en-GB" sz="680" dirty="0" smtClean="0"/>
              <a:t>There are a number of risks rolled into this arising from the amount and complexity of change including; organisational change; the FLS change programmes; </a:t>
            </a:r>
            <a:r>
              <a:rPr lang="en-GB" sz="680" dirty="0" err="1" smtClean="0"/>
              <a:t>Covid</a:t>
            </a:r>
            <a:r>
              <a:rPr lang="en-GB" sz="680" dirty="0" smtClean="0"/>
              <a:t>-19 recovery, impending </a:t>
            </a:r>
            <a:r>
              <a:rPr lang="en-GB" sz="680" dirty="0" err="1" smtClean="0"/>
              <a:t>Brexit</a:t>
            </a:r>
            <a:r>
              <a:rPr lang="en-GB" sz="680" dirty="0" smtClean="0"/>
              <a:t> impacts and the introduction of new legislation and regulations. </a:t>
            </a:r>
            <a:r>
              <a:rPr lang="en-GB" sz="680" dirty="0"/>
              <a:t>The overall cumulative impact of change will also need to be considered as actions are developed from the “Moving to Business Sustainability” work.</a:t>
            </a:r>
          </a:p>
          <a:p>
            <a:pPr>
              <a:spcAft>
                <a:spcPts val="200"/>
              </a:spcAft>
              <a:buClr>
                <a:srgbClr val="6CB33F"/>
              </a:buClr>
              <a:buSzPct val="150000"/>
            </a:pPr>
            <a:r>
              <a:rPr lang="en-GB" sz="680" b="1" dirty="0"/>
              <a:t>Business </a:t>
            </a:r>
            <a:r>
              <a:rPr lang="en-GB" sz="680" b="1" dirty="0" smtClean="0"/>
              <a:t>Continuity</a:t>
            </a:r>
            <a:r>
              <a:rPr lang="en-GB" sz="680" dirty="0" smtClean="0"/>
              <a:t>: </a:t>
            </a:r>
            <a:r>
              <a:rPr lang="en-GB" sz="680" dirty="0"/>
              <a:t>The outbreak of </a:t>
            </a:r>
            <a:r>
              <a:rPr lang="en-GB" sz="680" dirty="0" err="1"/>
              <a:t>COVID</a:t>
            </a:r>
            <a:r>
              <a:rPr lang="en-GB" sz="680" dirty="0"/>
              <a:t>-19 has significantly increased organisational risk and contingency arrangements were initialised. Response continues in line with recommendations from the NHS and wider Scottish Government, including the new tiered approach affecting local areas. </a:t>
            </a:r>
            <a:endParaRPr lang="en-GB" sz="680" dirty="0" smtClean="0">
              <a:solidFill>
                <a:srgbClr val="000000"/>
              </a:solidFill>
              <a:ea typeface="Times New Roman" panose="02020603050405020304" pitchFamily="18" charset="0"/>
              <a:cs typeface="Calibri" panose="020F0502020204030204" pitchFamily="34" charset="0"/>
            </a:endParaRPr>
          </a:p>
          <a:p>
            <a:pPr lvl="0">
              <a:lnSpc>
                <a:spcPct val="110000"/>
              </a:lnSpc>
              <a:spcAft>
                <a:spcPts val="200"/>
              </a:spcAft>
              <a:buClr>
                <a:srgbClr val="6CB33F"/>
              </a:buClr>
              <a:buSzPct val="150000"/>
            </a:pPr>
            <a:endParaRPr lang="en-GB" sz="800" b="1" dirty="0">
              <a:solidFill>
                <a:srgbClr val="262626"/>
              </a:solidFill>
              <a:ea typeface="Verdana" panose="020B0604030504040204" pitchFamily="34" charset="0"/>
              <a:cs typeface="Verdana" panose="020B0604030504040204" pitchFamily="34" charset="0"/>
            </a:endParaRPr>
          </a:p>
        </p:txBody>
      </p:sp>
      <p:sp>
        <p:nvSpPr>
          <p:cNvPr id="4" name="TextBox 3"/>
          <p:cNvSpPr txBox="1"/>
          <p:nvPr/>
        </p:nvSpPr>
        <p:spPr>
          <a:xfrm>
            <a:off x="906250" y="5008851"/>
            <a:ext cx="4127238" cy="492443"/>
          </a:xfrm>
          <a:prstGeom prst="rect">
            <a:avLst/>
          </a:prstGeom>
          <a:noFill/>
        </p:spPr>
        <p:txBody>
          <a:bodyPr wrap="square" rtlCol="0">
            <a:spAutoFit/>
          </a:bodyPr>
          <a:lstStyle/>
          <a:p>
            <a:r>
              <a:rPr lang="en-GB" sz="800" b="1" dirty="0">
                <a:solidFill>
                  <a:srgbClr val="262626"/>
                </a:solidFill>
                <a:ea typeface="Verdana" panose="020B0604030504040204" pitchFamily="34" charset="0"/>
                <a:cs typeface="Verdana" panose="020B0604030504040204" pitchFamily="34" charset="0"/>
              </a:rPr>
              <a:t>The top risks identified in the Risk Register in </a:t>
            </a:r>
            <a:r>
              <a:rPr lang="en-GB" sz="800" b="1" dirty="0" err="1" smtClean="0">
                <a:solidFill>
                  <a:srgbClr val="262626"/>
                </a:solidFill>
                <a:ea typeface="Verdana" panose="020B0604030504040204" pitchFamily="34" charset="0"/>
                <a:cs typeface="Verdana" panose="020B0604030504040204" pitchFamily="34" charset="0"/>
              </a:rPr>
              <a:t>Q2</a:t>
            </a:r>
            <a:r>
              <a:rPr lang="en-GB" sz="800" b="1" dirty="0" smtClean="0">
                <a:solidFill>
                  <a:srgbClr val="262626"/>
                </a:solidFill>
                <a:ea typeface="Verdana" panose="020B0604030504040204" pitchFamily="34" charset="0"/>
                <a:cs typeface="Verdana" panose="020B0604030504040204" pitchFamily="34" charset="0"/>
              </a:rPr>
              <a:t> </a:t>
            </a:r>
            <a:r>
              <a:rPr lang="en-GB" sz="800" b="1" dirty="0">
                <a:solidFill>
                  <a:srgbClr val="262626"/>
                </a:solidFill>
                <a:ea typeface="Verdana" panose="020B0604030504040204" pitchFamily="34" charset="0"/>
                <a:cs typeface="Verdana" panose="020B0604030504040204" pitchFamily="34" charset="0"/>
              </a:rPr>
              <a:t>are as follows:</a:t>
            </a:r>
          </a:p>
          <a:p>
            <a:r>
              <a:rPr lang="en-GB" dirty="0" smtClean="0"/>
              <a:t> </a:t>
            </a:r>
            <a:endParaRPr lang="en-GB" dirty="0"/>
          </a:p>
        </p:txBody>
      </p:sp>
      <p:sp>
        <p:nvSpPr>
          <p:cNvPr id="13" name="Rectangle 12" title="Rectangle for design purposes">
            <a:extLst>
              <a:ext uri="{FF2B5EF4-FFF2-40B4-BE49-F238E27FC236}">
                <a16:creationId xmlns:a16="http://schemas.microsoft.com/office/drawing/2014/main" id="{12E7DC4F-BC68-4D60-8F30-23531AEFFFC9}"/>
              </a:ext>
            </a:extLst>
          </p:cNvPr>
          <p:cNvSpPr/>
          <p:nvPr/>
        </p:nvSpPr>
        <p:spPr>
          <a:xfrm>
            <a:off x="5500579" y="834334"/>
            <a:ext cx="3483534" cy="596266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a:extLst>
              <a:ext uri="{FF2B5EF4-FFF2-40B4-BE49-F238E27FC236}">
                <a16:creationId xmlns:a16="http://schemas.microsoft.com/office/drawing/2014/main" id="{24186A95-90D4-4068-8920-B62E96E42CAC}"/>
              </a:ext>
            </a:extLst>
          </p:cNvPr>
          <p:cNvSpPr txBox="1"/>
          <p:nvPr/>
        </p:nvSpPr>
        <p:spPr>
          <a:xfrm>
            <a:off x="8524068" y="478364"/>
            <a:ext cx="371959" cy="215444"/>
          </a:xfrm>
          <a:prstGeom prst="rect">
            <a:avLst/>
          </a:prstGeom>
          <a:noFill/>
        </p:spPr>
        <p:txBody>
          <a:bodyPr wrap="square" rtlCol="0">
            <a:spAutoFit/>
          </a:bodyPr>
          <a:lstStyle/>
          <a:p>
            <a:pPr algn="ctr"/>
            <a:r>
              <a:rPr lang="en-GB" sz="800" b="1" dirty="0">
                <a:solidFill>
                  <a:schemeClr val="bg1"/>
                </a:solidFill>
                <a:latin typeface="Verdana" panose="020B0604030504040204" pitchFamily="34" charset="0"/>
                <a:ea typeface="Verdana" panose="020B0604030504040204" pitchFamily="34" charset="0"/>
              </a:rPr>
              <a:t>Q1</a:t>
            </a:r>
          </a:p>
        </p:txBody>
      </p:sp>
      <p:sp>
        <p:nvSpPr>
          <p:cNvPr id="7" name="Rectangle 6" title="FLS Logo"/>
          <p:cNvSpPr/>
          <p:nvPr/>
        </p:nvSpPr>
        <p:spPr>
          <a:xfrm>
            <a:off x="277978" y="247566"/>
            <a:ext cx="3667005" cy="4597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1" name="Picture 10" title="FLS logo"/>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277977" y="176150"/>
            <a:ext cx="3484646" cy="613203"/>
          </a:xfrm>
          <a:prstGeom prst="rect">
            <a:avLst/>
          </a:prstGeom>
        </p:spPr>
      </p:pic>
      <p:sp>
        <p:nvSpPr>
          <p:cNvPr id="14" name="Rectangle 13" title="Contains title of the document"/>
          <p:cNvSpPr/>
          <p:nvPr/>
        </p:nvSpPr>
        <p:spPr>
          <a:xfrm>
            <a:off x="6231695" y="196045"/>
            <a:ext cx="2664331" cy="5255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TextBox 16"/>
          <p:cNvSpPr txBox="1"/>
          <p:nvPr/>
        </p:nvSpPr>
        <p:spPr>
          <a:xfrm>
            <a:off x="5656212" y="66570"/>
            <a:ext cx="3425280" cy="738664"/>
          </a:xfrm>
          <a:prstGeom prst="rect">
            <a:avLst/>
          </a:prstGeom>
          <a:noFill/>
        </p:spPr>
        <p:txBody>
          <a:bodyPr wrap="square" rtlCol="0">
            <a:spAutoFit/>
          </a:bodyPr>
          <a:lstStyle/>
          <a:p>
            <a:r>
              <a:rPr lang="en-GB" sz="2400" b="1" dirty="0">
                <a:solidFill>
                  <a:schemeClr val="tx2"/>
                </a:solidFill>
                <a:cs typeface="Calibri Light" panose="020F0302020204030204" pitchFamily="34" charset="0"/>
              </a:rPr>
              <a:t>Corporate Performance</a:t>
            </a:r>
          </a:p>
          <a:p>
            <a:pPr lvl="1"/>
            <a:r>
              <a:rPr lang="en-GB" dirty="0">
                <a:solidFill>
                  <a:srgbClr val="035F1D"/>
                </a:solidFill>
              </a:rPr>
              <a:t>      </a:t>
            </a:r>
            <a:r>
              <a:rPr lang="en-GB" dirty="0">
                <a:solidFill>
                  <a:srgbClr val="48A23F"/>
                </a:solidFill>
              </a:rPr>
              <a:t>Dashboard </a:t>
            </a:r>
            <a:r>
              <a:rPr lang="en-GB" dirty="0" smtClean="0">
                <a:solidFill>
                  <a:srgbClr val="48A23F"/>
                </a:solidFill>
              </a:rPr>
              <a:t>2021/22   </a:t>
            </a:r>
            <a:endParaRPr lang="en-GB" dirty="0">
              <a:solidFill>
                <a:srgbClr val="48A23F"/>
              </a:solidFill>
            </a:endParaRPr>
          </a:p>
        </p:txBody>
      </p:sp>
      <p:sp>
        <p:nvSpPr>
          <p:cNvPr id="24" name="Oval 23"/>
          <p:cNvSpPr/>
          <p:nvPr/>
        </p:nvSpPr>
        <p:spPr>
          <a:xfrm>
            <a:off x="8425475" y="475176"/>
            <a:ext cx="284572" cy="297576"/>
          </a:xfrm>
          <a:prstGeom prst="ellipse">
            <a:avLst/>
          </a:prstGeom>
          <a:solidFill>
            <a:srgbClr val="48A23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1000" b="1" dirty="0" err="1" smtClean="0">
                <a:solidFill>
                  <a:schemeClr val="bg1"/>
                </a:solidFill>
              </a:rPr>
              <a:t>Q2</a:t>
            </a:r>
            <a:endParaRPr lang="en-GB" sz="1000" b="1" dirty="0">
              <a:solidFill>
                <a:schemeClr val="bg1"/>
              </a:solidFill>
            </a:endParaRPr>
          </a:p>
        </p:txBody>
      </p:sp>
      <p:graphicFrame>
        <p:nvGraphicFramePr>
          <p:cNvPr id="2" name="Table 1" descr="Includes information on progress made against each KPI" title="KPI Table "/>
          <p:cNvGraphicFramePr>
            <a:graphicFrameLocks noGrp="1"/>
          </p:cNvGraphicFramePr>
          <p:nvPr>
            <p:extLst>
              <p:ext uri="{D42A27DB-BD31-4B8C-83A1-F6EECF244321}">
                <p14:modId xmlns:p14="http://schemas.microsoft.com/office/powerpoint/2010/main" val="234454923"/>
              </p:ext>
            </p:extLst>
          </p:nvPr>
        </p:nvGraphicFramePr>
        <p:xfrm>
          <a:off x="201697" y="820733"/>
          <a:ext cx="5271216" cy="4151932"/>
        </p:xfrm>
        <a:graphic>
          <a:graphicData uri="http://schemas.openxmlformats.org/drawingml/2006/table">
            <a:tbl>
              <a:tblPr firstRow="1" bandRow="1">
                <a:tableStyleId>{5C22544A-7EE6-4342-B048-85BDC9FD1C3A}</a:tableStyleId>
              </a:tblPr>
              <a:tblGrid>
                <a:gridCol w="648318">
                  <a:extLst>
                    <a:ext uri="{9D8B030D-6E8A-4147-A177-3AD203B41FA5}">
                      <a16:colId xmlns:a16="http://schemas.microsoft.com/office/drawing/2014/main" val="1507382473"/>
                    </a:ext>
                  </a:extLst>
                </a:gridCol>
                <a:gridCol w="2625789">
                  <a:extLst>
                    <a:ext uri="{9D8B030D-6E8A-4147-A177-3AD203B41FA5}">
                      <a16:colId xmlns:a16="http://schemas.microsoft.com/office/drawing/2014/main" val="1128906626"/>
                    </a:ext>
                  </a:extLst>
                </a:gridCol>
                <a:gridCol w="907480">
                  <a:extLst>
                    <a:ext uri="{9D8B030D-6E8A-4147-A177-3AD203B41FA5}">
                      <a16:colId xmlns:a16="http://schemas.microsoft.com/office/drawing/2014/main" val="1645236960"/>
                    </a:ext>
                  </a:extLst>
                </a:gridCol>
                <a:gridCol w="406760">
                  <a:extLst>
                    <a:ext uri="{9D8B030D-6E8A-4147-A177-3AD203B41FA5}">
                      <a16:colId xmlns:a16="http://schemas.microsoft.com/office/drawing/2014/main" val="3693055136"/>
                    </a:ext>
                  </a:extLst>
                </a:gridCol>
                <a:gridCol w="682869">
                  <a:extLst>
                    <a:ext uri="{9D8B030D-6E8A-4147-A177-3AD203B41FA5}">
                      <a16:colId xmlns:a16="http://schemas.microsoft.com/office/drawing/2014/main" val="2816467151"/>
                    </a:ext>
                  </a:extLst>
                </a:gridCol>
              </a:tblGrid>
              <a:tr h="284167">
                <a:tc>
                  <a:txBody>
                    <a:bodyPr/>
                    <a:lstStyle/>
                    <a:p>
                      <a:pPr marL="0" lvl="0" indent="0">
                        <a:spcAft>
                          <a:spcPts val="0"/>
                        </a:spcAft>
                        <a:buFont typeface="Symbol" panose="05050102010706020507" pitchFamily="18" charset="2"/>
                        <a:buNone/>
                      </a:pPr>
                      <a:r>
                        <a:rPr lang="en-GB" sz="900" dirty="0" smtClean="0">
                          <a:effectLst/>
                          <a:latin typeface="+mn-lt"/>
                          <a:ea typeface="Times New Roman" panose="02020603050405020304" pitchFamily="18" charset="0"/>
                          <a:cs typeface="Times New Roman" panose="02020603050405020304" pitchFamily="18" charset="0"/>
                        </a:rPr>
                        <a:t>Corporate</a:t>
                      </a:r>
                      <a:r>
                        <a:rPr lang="en-GB" sz="900" baseline="0" dirty="0" smtClean="0">
                          <a:effectLst/>
                          <a:latin typeface="+mn-lt"/>
                          <a:ea typeface="Times New Roman" panose="02020603050405020304" pitchFamily="18" charset="0"/>
                          <a:cs typeface="Times New Roman" panose="02020603050405020304" pitchFamily="18" charset="0"/>
                        </a:rPr>
                        <a:t> Outcome</a:t>
                      </a:r>
                      <a:endParaRPr lang="en-GB" sz="9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spcAft>
                          <a:spcPts val="0"/>
                        </a:spcAft>
                        <a:buFont typeface="Symbol" panose="05050102010706020507" pitchFamily="18" charset="2"/>
                        <a:buNone/>
                      </a:pPr>
                      <a:r>
                        <a:rPr lang="en-GB" sz="900" kern="1200" dirty="0">
                          <a:effectLst/>
                        </a:rPr>
                        <a:t>Key Performance Indicators</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spcAft>
                          <a:spcPts val="0"/>
                        </a:spcAft>
                        <a:buFont typeface="Symbol" panose="05050102010706020507" pitchFamily="18" charset="2"/>
                        <a:buNone/>
                      </a:pPr>
                      <a:r>
                        <a:rPr lang="en-GB" sz="900" kern="1200" dirty="0">
                          <a:effectLst/>
                        </a:rPr>
                        <a:t>Target</a:t>
                      </a:r>
                      <a:endParaRPr lang="en-GB"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algn="ctr"/>
                      <a:r>
                        <a:rPr lang="en-GB" sz="900" dirty="0" smtClean="0"/>
                        <a:t>RAG</a:t>
                      </a:r>
                      <a:endParaRPr lang="en-GB" sz="900" dirty="0"/>
                    </a:p>
                  </a:txBody>
                  <a:tcPr/>
                </a:tc>
                <a:tc>
                  <a:txBody>
                    <a:bodyPr/>
                    <a:lstStyle/>
                    <a:p>
                      <a:pPr algn="ctr"/>
                      <a:r>
                        <a:rPr lang="en-GB" sz="900" dirty="0" smtClean="0"/>
                        <a:t>Status</a:t>
                      </a:r>
                    </a:p>
                    <a:p>
                      <a:pPr algn="ctr"/>
                      <a:endParaRPr lang="en-GB" sz="900" dirty="0"/>
                    </a:p>
                  </a:txBody>
                  <a:tcPr/>
                </a:tc>
                <a:extLst>
                  <a:ext uri="{0D108BD9-81ED-4DB2-BD59-A6C34878D82A}">
                    <a16:rowId xmlns:a16="http://schemas.microsoft.com/office/drawing/2014/main" val="3863100792"/>
                  </a:ext>
                </a:extLst>
              </a:tr>
              <a:tr h="185107">
                <a:tc>
                  <a:txBody>
                    <a:bodyPr/>
                    <a:lstStyle/>
                    <a:p>
                      <a:pPr marL="0" lvl="0" indent="0">
                        <a:lnSpc>
                          <a:spcPts val="900"/>
                        </a:lnSpc>
                        <a:spcAft>
                          <a:spcPts val="0"/>
                        </a:spcAft>
                        <a:buFont typeface="Symbol" panose="05050102010706020507" pitchFamily="18" charset="2"/>
                        <a:buNone/>
                      </a:pPr>
                      <a:endParaRPr lang="en-GB" sz="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700" kern="1200" dirty="0">
                          <a:effectLst/>
                        </a:rPr>
                        <a:t>Volume of </a:t>
                      </a:r>
                      <a:r>
                        <a:rPr lang="en-GB" sz="700" kern="1200" dirty="0" smtClean="0">
                          <a:effectLst/>
                        </a:rPr>
                        <a:t>timber </a:t>
                      </a:r>
                      <a:r>
                        <a:rPr lang="en-GB" sz="700" kern="1200" dirty="0">
                          <a:effectLst/>
                        </a:rPr>
                        <a:t>brought to the market</a:t>
                      </a:r>
                      <a:endParaRPr lang="en-GB" sz="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Symbol" panose="05050102010706020507" pitchFamily="18" charset="2"/>
                        <a:buNone/>
                      </a:pPr>
                      <a:r>
                        <a:rPr lang="en-GB" sz="700" kern="1200" dirty="0" smtClean="0">
                          <a:effectLst/>
                        </a:rPr>
                        <a:t>3.2 </a:t>
                      </a:r>
                      <a:r>
                        <a:rPr lang="en-GB" sz="700" kern="1200" dirty="0">
                          <a:effectLst/>
                        </a:rPr>
                        <a:t>m</a:t>
                      </a:r>
                      <a:r>
                        <a:rPr lang="en-GB" sz="700" kern="1200" baseline="30000" dirty="0">
                          <a:effectLst/>
                        </a:rPr>
                        <a:t>3</a:t>
                      </a:r>
                      <a:r>
                        <a:rPr lang="en-GB" sz="700" kern="1200" dirty="0">
                          <a:effectLst/>
                        </a:rPr>
                        <a:t> obs </a:t>
                      </a:r>
                      <a:endParaRPr lang="en-GB" sz="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700" dirty="0"/>
                    </a:p>
                  </a:txBody>
                  <a:tcPr>
                    <a:solidFill>
                      <a:srgbClr val="FFC000"/>
                    </a:solidFill>
                  </a:tcPr>
                </a:tc>
                <a:tc>
                  <a:txBody>
                    <a:bodyPr/>
                    <a:lstStyle/>
                    <a:p>
                      <a:endParaRPr lang="en-GB" sz="700" dirty="0"/>
                    </a:p>
                  </a:txBody>
                  <a:tcPr>
                    <a:solidFill>
                      <a:srgbClr val="CFE0CE"/>
                    </a:solidFill>
                  </a:tcPr>
                </a:tc>
                <a:extLst>
                  <a:ext uri="{0D108BD9-81ED-4DB2-BD59-A6C34878D82A}">
                    <a16:rowId xmlns:a16="http://schemas.microsoft.com/office/drawing/2014/main" val="1875069400"/>
                  </a:ext>
                </a:extLst>
              </a:tr>
              <a:tr h="148912">
                <a:tc>
                  <a:txBody>
                    <a:bodyPr/>
                    <a:lstStyle/>
                    <a:p>
                      <a:pPr marL="0" lvl="0" indent="0">
                        <a:lnSpc>
                          <a:spcPts val="900"/>
                        </a:lnSpc>
                        <a:spcAft>
                          <a:spcPts val="0"/>
                        </a:spcAft>
                        <a:buFont typeface="Symbol" panose="05050102010706020507" pitchFamily="18" charset="2"/>
                        <a:buNone/>
                      </a:pPr>
                      <a:endParaRPr lang="en-GB" sz="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700" kern="1200" dirty="0" smtClean="0">
                          <a:effectLst/>
                        </a:rPr>
                        <a:t>Area of land awaiting restocking</a:t>
                      </a:r>
                      <a:endParaRPr lang="en-GB" sz="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Symbol" panose="05050102010706020507" pitchFamily="18" charset="2"/>
                        <a:buNone/>
                      </a:pPr>
                      <a:r>
                        <a:rPr lang="en-GB" sz="700" dirty="0" smtClean="0">
                          <a:effectLst/>
                          <a:latin typeface="+mn-lt"/>
                          <a:ea typeface="Times New Roman" panose="02020603050405020304" pitchFamily="18" charset="0"/>
                          <a:cs typeface="Times New Roman" panose="02020603050405020304" pitchFamily="18" charset="0"/>
                        </a:rPr>
                        <a:t>Reduce</a:t>
                      </a:r>
                      <a:r>
                        <a:rPr lang="en-GB" sz="700" baseline="0" dirty="0" smtClean="0">
                          <a:effectLst/>
                          <a:latin typeface="+mn-lt"/>
                          <a:ea typeface="Times New Roman" panose="02020603050405020304" pitchFamily="18" charset="0"/>
                          <a:cs typeface="Times New Roman" panose="02020603050405020304" pitchFamily="18" charset="0"/>
                        </a:rPr>
                        <a:t> from 20/21 figure</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700" dirty="0"/>
                    </a:p>
                  </a:txBody>
                  <a:tcPr>
                    <a:solidFill>
                      <a:srgbClr val="00B050"/>
                    </a:solidFill>
                  </a:tcPr>
                </a:tc>
                <a:tc>
                  <a:txBody>
                    <a:bodyPr/>
                    <a:lstStyle/>
                    <a:p>
                      <a:endParaRPr lang="en-GB" sz="700" dirty="0"/>
                    </a:p>
                  </a:txBody>
                  <a:tcPr>
                    <a:solidFill>
                      <a:srgbClr val="E9F0E8"/>
                    </a:solidFill>
                  </a:tcPr>
                </a:tc>
                <a:extLst>
                  <a:ext uri="{0D108BD9-81ED-4DB2-BD59-A6C34878D82A}">
                    <a16:rowId xmlns:a16="http://schemas.microsoft.com/office/drawing/2014/main" val="3762708703"/>
                  </a:ext>
                </a:extLst>
              </a:tr>
              <a:tr h="175370">
                <a:tc>
                  <a:txBody>
                    <a:bodyPr/>
                    <a:lstStyle/>
                    <a:p>
                      <a:pPr marL="0" lvl="0" indent="0">
                        <a:lnSpc>
                          <a:spcPts val="900"/>
                        </a:lnSpc>
                        <a:spcAft>
                          <a:spcPts val="0"/>
                        </a:spcAft>
                        <a:buFont typeface="Symbol" panose="05050102010706020507" pitchFamily="18" charset="2"/>
                        <a:buNone/>
                      </a:pPr>
                      <a:endParaRPr lang="en-GB" sz="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700" kern="1200" dirty="0">
                          <a:effectLst/>
                        </a:rPr>
                        <a:t>Area </a:t>
                      </a:r>
                      <a:r>
                        <a:rPr lang="en-GB" sz="700" kern="1200" dirty="0" smtClean="0">
                          <a:effectLst/>
                        </a:rPr>
                        <a:t>of woodland</a:t>
                      </a:r>
                      <a:r>
                        <a:rPr lang="en-GB" sz="700" kern="1200" baseline="0" dirty="0" smtClean="0">
                          <a:effectLst/>
                        </a:rPr>
                        <a:t> creation </a:t>
                      </a:r>
                      <a:endParaRPr lang="en-GB" sz="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Symbol" panose="05050102010706020507" pitchFamily="18" charset="2"/>
                        <a:buNone/>
                      </a:pPr>
                      <a:r>
                        <a:rPr lang="en-GB" sz="700" dirty="0" smtClean="0">
                          <a:effectLst/>
                          <a:latin typeface="+mn-lt"/>
                          <a:ea typeface="Times New Roman" panose="02020603050405020304" pitchFamily="18" charset="0"/>
                          <a:cs typeface="Times New Roman" panose="02020603050405020304" pitchFamily="18" charset="0"/>
                        </a:rPr>
                        <a:t>650 ha</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700" dirty="0"/>
                    </a:p>
                  </a:txBody>
                  <a:tcPr>
                    <a:solidFill>
                      <a:srgbClr val="FFC000"/>
                    </a:solidFill>
                  </a:tcPr>
                </a:tc>
                <a:tc>
                  <a:txBody>
                    <a:bodyPr/>
                    <a:lstStyle/>
                    <a:p>
                      <a:endParaRPr lang="en-GB" sz="700" dirty="0"/>
                    </a:p>
                  </a:txBody>
                  <a:tcPr>
                    <a:solidFill>
                      <a:srgbClr val="CFE0CE"/>
                    </a:solidFill>
                  </a:tcPr>
                </a:tc>
                <a:extLst>
                  <a:ext uri="{0D108BD9-81ED-4DB2-BD59-A6C34878D82A}">
                    <a16:rowId xmlns:a16="http://schemas.microsoft.com/office/drawing/2014/main" val="2672461637"/>
                  </a:ext>
                </a:extLst>
              </a:tr>
              <a:tr h="175370">
                <a:tc>
                  <a:txBody>
                    <a:bodyPr/>
                    <a:lstStyle/>
                    <a:p>
                      <a:pPr marL="0" lvl="0" indent="0">
                        <a:lnSpc>
                          <a:spcPts val="900"/>
                        </a:lnSpc>
                        <a:spcAft>
                          <a:spcPts val="0"/>
                        </a:spcAft>
                        <a:buFont typeface="Symbol" panose="05050102010706020507" pitchFamily="18" charset="2"/>
                        <a:buNone/>
                      </a:pPr>
                      <a:endParaRPr lang="en-GB" sz="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700" kern="1200" dirty="0" smtClean="0">
                          <a:effectLst/>
                        </a:rPr>
                        <a:t>Area of high conservation value forests and land</a:t>
                      </a:r>
                      <a:endParaRPr lang="en-GB" sz="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Symbol" panose="05050102010706020507" pitchFamily="18" charset="2"/>
                        <a:buNone/>
                      </a:pPr>
                      <a:r>
                        <a:rPr lang="en-GB" sz="700" dirty="0" smtClean="0">
                          <a:effectLst/>
                          <a:latin typeface="+mn-lt"/>
                          <a:ea typeface="Times New Roman" panose="02020603050405020304" pitchFamily="18" charset="0"/>
                          <a:cs typeface="Times New Roman" panose="02020603050405020304" pitchFamily="18" charset="0"/>
                        </a:rPr>
                        <a:t>Maintain 20/21 area</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algn="ctr"/>
                      <a:endParaRPr lang="en-GB" sz="700" dirty="0"/>
                    </a:p>
                  </a:txBody>
                  <a:tcPr>
                    <a:solidFill>
                      <a:srgbClr val="48A23F"/>
                    </a:solidFill>
                  </a:tcPr>
                </a:tc>
                <a:tc>
                  <a:txBody>
                    <a:bodyPr/>
                    <a:lstStyle/>
                    <a:p>
                      <a:endParaRPr lang="en-GB" sz="700" dirty="0"/>
                    </a:p>
                  </a:txBody>
                  <a:tcPr>
                    <a:solidFill>
                      <a:srgbClr val="E9F0E8"/>
                    </a:solidFill>
                  </a:tcPr>
                </a:tc>
                <a:extLst>
                  <a:ext uri="{0D108BD9-81ED-4DB2-BD59-A6C34878D82A}">
                    <a16:rowId xmlns:a16="http://schemas.microsoft.com/office/drawing/2014/main" val="2922717874"/>
                  </a:ext>
                </a:extLst>
              </a:tr>
              <a:tr h="145102">
                <a:tc>
                  <a:txBody>
                    <a:bodyPr/>
                    <a:lstStyle/>
                    <a:p>
                      <a:pPr marL="0" lvl="0" indent="0">
                        <a:lnSpc>
                          <a:spcPts val="900"/>
                        </a:lnSpc>
                        <a:spcAft>
                          <a:spcPts val="0"/>
                        </a:spcAft>
                        <a:buFont typeface="Symbol" panose="05050102010706020507" pitchFamily="18" charset="2"/>
                        <a:buNone/>
                      </a:pPr>
                      <a:endParaRPr lang="en-GB" sz="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700" dirty="0" smtClean="0">
                          <a:effectLst/>
                          <a:latin typeface="Calibri" panose="020F0502020204030204" pitchFamily="34" charset="0"/>
                          <a:ea typeface="Times New Roman" panose="02020603050405020304" pitchFamily="18" charset="0"/>
                        </a:rPr>
                        <a:t>Cumulative total area of Peatland with initial restoration action</a:t>
                      </a:r>
                      <a:endParaRPr lang="en-GB" sz="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Symbol" panose="05050102010706020507" pitchFamily="18" charset="2"/>
                        <a:buNone/>
                      </a:pPr>
                      <a:r>
                        <a:rPr lang="en-GB" sz="700" dirty="0" smtClean="0">
                          <a:effectLst/>
                          <a:latin typeface="+mn-lt"/>
                          <a:ea typeface="Times New Roman" panose="02020603050405020304" pitchFamily="18" charset="0"/>
                          <a:cs typeface="Times New Roman" panose="02020603050405020304" pitchFamily="18" charset="0"/>
                        </a:rPr>
                        <a:t>Increase by 10%</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700" dirty="0"/>
                    </a:p>
                  </a:txBody>
                  <a:tcPr>
                    <a:solidFill>
                      <a:srgbClr val="00B050"/>
                    </a:solidFill>
                  </a:tcPr>
                </a:tc>
                <a:tc>
                  <a:txBody>
                    <a:bodyPr/>
                    <a:lstStyle/>
                    <a:p>
                      <a:endParaRPr lang="en-GB" sz="700" dirty="0"/>
                    </a:p>
                  </a:txBody>
                  <a:tcPr>
                    <a:solidFill>
                      <a:srgbClr val="CFE0CE"/>
                    </a:solidFill>
                  </a:tcPr>
                </a:tc>
                <a:extLst>
                  <a:ext uri="{0D108BD9-81ED-4DB2-BD59-A6C34878D82A}">
                    <a16:rowId xmlns:a16="http://schemas.microsoft.com/office/drawing/2014/main" val="3344323116"/>
                  </a:ext>
                </a:extLst>
              </a:tr>
              <a:tr h="175370">
                <a:tc>
                  <a:txBody>
                    <a:bodyPr/>
                    <a:lstStyle/>
                    <a:p>
                      <a:pPr marL="0" lvl="0" indent="0">
                        <a:lnSpc>
                          <a:spcPts val="900"/>
                        </a:lnSpc>
                        <a:spcAft>
                          <a:spcPts val="0"/>
                        </a:spcAft>
                        <a:buFont typeface="Symbol" panose="05050102010706020507" pitchFamily="18" charset="2"/>
                        <a:buNone/>
                      </a:pPr>
                      <a:endParaRPr lang="en-GB" sz="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700" dirty="0" smtClean="0">
                          <a:effectLst/>
                          <a:latin typeface="Calibri" panose="020F0502020204030204" pitchFamily="34" charset="0"/>
                          <a:ea typeface="Times New Roman" panose="02020603050405020304" pitchFamily="18" charset="0"/>
                        </a:rPr>
                        <a:t>% of Notified Features on Designated sites in favourable (or unfavourable recovering) Condition</a:t>
                      </a:r>
                      <a:endParaRPr lang="en-GB" sz="7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Symbol" panose="05050102010706020507" pitchFamily="18" charset="2"/>
                        <a:buNone/>
                      </a:pPr>
                      <a:r>
                        <a:rPr lang="en-GB" sz="700" dirty="0" smtClean="0">
                          <a:effectLst/>
                          <a:latin typeface="+mn-lt"/>
                          <a:ea typeface="Times New Roman" panose="02020603050405020304" pitchFamily="18" charset="0"/>
                          <a:cs typeface="Times New Roman" panose="02020603050405020304" pitchFamily="18" charset="0"/>
                        </a:rPr>
                        <a:t>94%</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700" dirty="0"/>
                    </a:p>
                  </a:txBody>
                  <a:tcPr>
                    <a:solidFill>
                      <a:srgbClr val="48A23F"/>
                    </a:solidFill>
                  </a:tcPr>
                </a:tc>
                <a:tc>
                  <a:txBody>
                    <a:bodyPr/>
                    <a:lstStyle/>
                    <a:p>
                      <a:endParaRPr lang="en-GB" sz="700" dirty="0"/>
                    </a:p>
                  </a:txBody>
                  <a:tcPr>
                    <a:solidFill>
                      <a:srgbClr val="E9F0E8"/>
                    </a:solidFill>
                  </a:tcPr>
                </a:tc>
                <a:extLst>
                  <a:ext uri="{0D108BD9-81ED-4DB2-BD59-A6C34878D82A}">
                    <a16:rowId xmlns:a16="http://schemas.microsoft.com/office/drawing/2014/main" val="3723543250"/>
                  </a:ext>
                </a:extLst>
              </a:tr>
              <a:tr h="214342">
                <a:tc>
                  <a:txBody>
                    <a:bodyPr/>
                    <a:lstStyle/>
                    <a:p>
                      <a:pPr marL="0" lvl="0" indent="0">
                        <a:lnSpc>
                          <a:spcPts val="900"/>
                        </a:lnSpc>
                        <a:spcAft>
                          <a:spcPts val="0"/>
                        </a:spcAft>
                        <a:buFont typeface="Symbol" panose="05050102010706020507" pitchFamily="18" charset="2"/>
                        <a:buNone/>
                      </a:pP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700" dirty="0" smtClean="0">
                          <a:effectLst/>
                          <a:latin typeface="Calibri" panose="020F0502020204030204" pitchFamily="34" charset="0"/>
                          <a:ea typeface="Times New Roman" panose="02020603050405020304" pitchFamily="18" charset="0"/>
                        </a:rPr>
                        <a:t>Maintain UKWAS Certification</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Arial" panose="020B0604020202020204" pitchFamily="34" charset="0"/>
                        <a:buNone/>
                      </a:pPr>
                      <a:r>
                        <a:rPr lang="en-GB" sz="700" dirty="0" smtClean="0">
                          <a:effectLst/>
                          <a:latin typeface="+mn-lt"/>
                          <a:ea typeface="Times New Roman" panose="02020603050405020304" pitchFamily="18" charset="0"/>
                          <a:cs typeface="Times New Roman" panose="02020603050405020304" pitchFamily="18" charset="0"/>
                        </a:rPr>
                        <a:t>Maintain</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solidFill>
                      <a:srgbClr val="CFE0CE"/>
                    </a:solidFill>
                  </a:tcPr>
                </a:tc>
                <a:tc>
                  <a:txBody>
                    <a:bodyPr/>
                    <a:lstStyle/>
                    <a:p>
                      <a:endParaRPr lang="en-GB" sz="700" dirty="0"/>
                    </a:p>
                  </a:txBody>
                  <a:tcPr>
                    <a:solidFill>
                      <a:srgbClr val="00B050"/>
                    </a:solidFill>
                  </a:tcPr>
                </a:tc>
                <a:tc>
                  <a:txBody>
                    <a:bodyPr/>
                    <a:lstStyle/>
                    <a:p>
                      <a:endParaRPr lang="en-GB" sz="700" dirty="0"/>
                    </a:p>
                  </a:txBody>
                  <a:tcPr>
                    <a:solidFill>
                      <a:srgbClr val="CFE0CE"/>
                    </a:solidFill>
                  </a:tcPr>
                </a:tc>
                <a:extLst>
                  <a:ext uri="{0D108BD9-81ED-4DB2-BD59-A6C34878D82A}">
                    <a16:rowId xmlns:a16="http://schemas.microsoft.com/office/drawing/2014/main" val="3052409799"/>
                  </a:ext>
                </a:extLst>
              </a:tr>
              <a:tr h="175370">
                <a:tc>
                  <a:txBody>
                    <a:bodyPr/>
                    <a:lstStyle/>
                    <a:p>
                      <a:pPr marL="0" lvl="0" indent="0">
                        <a:lnSpc>
                          <a:spcPts val="900"/>
                        </a:lnSpc>
                        <a:spcAft>
                          <a:spcPts val="0"/>
                        </a:spcAft>
                        <a:buFont typeface="Symbol" panose="05050102010706020507" pitchFamily="18" charset="2"/>
                        <a:buNone/>
                      </a:pP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700" dirty="0" smtClean="0">
                          <a:effectLst/>
                          <a:latin typeface="Calibri" panose="020F0502020204030204" pitchFamily="34" charset="0"/>
                          <a:ea typeface="Times New Roman" panose="02020603050405020304" pitchFamily="18" charset="0"/>
                        </a:rPr>
                        <a:t>Number of community groups engaged in recognised partnerships and agreements</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Arial" panose="020B0604020202020204" pitchFamily="34" charset="0"/>
                        <a:buNone/>
                      </a:pPr>
                      <a:r>
                        <a:rPr lang="en-GB" sz="700" dirty="0" smtClean="0">
                          <a:effectLst/>
                          <a:latin typeface="+mn-lt"/>
                          <a:ea typeface="Times New Roman" panose="02020603050405020304" pitchFamily="18" charset="0"/>
                          <a:cs typeface="Times New Roman" panose="02020603050405020304" pitchFamily="18" charset="0"/>
                        </a:rPr>
                        <a:t>90</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700" dirty="0"/>
                    </a:p>
                  </a:txBody>
                  <a:tcPr>
                    <a:solidFill>
                      <a:srgbClr val="00B050"/>
                    </a:solidFill>
                  </a:tcPr>
                </a:tc>
                <a:tc>
                  <a:txBody>
                    <a:bodyPr/>
                    <a:lstStyle/>
                    <a:p>
                      <a:endParaRPr lang="en-GB" sz="700" dirty="0"/>
                    </a:p>
                  </a:txBody>
                  <a:tcPr>
                    <a:solidFill>
                      <a:srgbClr val="E9F0E8"/>
                    </a:solidFill>
                  </a:tcPr>
                </a:tc>
                <a:extLst>
                  <a:ext uri="{0D108BD9-81ED-4DB2-BD59-A6C34878D82A}">
                    <a16:rowId xmlns:a16="http://schemas.microsoft.com/office/drawing/2014/main" val="439046483"/>
                  </a:ext>
                </a:extLst>
              </a:tr>
              <a:tr h="261804">
                <a:tc>
                  <a:txBody>
                    <a:bodyPr/>
                    <a:lstStyle/>
                    <a:p>
                      <a:pPr marL="0" lvl="0" indent="0">
                        <a:lnSpc>
                          <a:spcPts val="900"/>
                        </a:lnSpc>
                        <a:spcAft>
                          <a:spcPts val="0"/>
                        </a:spcAft>
                        <a:buFont typeface="Symbol" panose="05050102010706020507" pitchFamily="18" charset="2"/>
                        <a:buNone/>
                      </a:pP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700" dirty="0" smtClean="0">
                          <a:effectLst/>
                          <a:latin typeface="Calibri" panose="020F0502020204030204" pitchFamily="34" charset="0"/>
                          <a:ea typeface="Times New Roman" panose="02020603050405020304" pitchFamily="18" charset="0"/>
                        </a:rPr>
                        <a:t>Visitor Centre Net Promotor Score</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Arial" panose="020B0604020202020204" pitchFamily="34" charset="0"/>
                        <a:buNone/>
                      </a:pPr>
                      <a:r>
                        <a:rPr lang="en-GB" sz="700" dirty="0" smtClean="0">
                          <a:effectLst/>
                          <a:latin typeface="+mn-lt"/>
                          <a:ea typeface="Times New Roman" panose="02020603050405020304" pitchFamily="18" charset="0"/>
                          <a:cs typeface="Times New Roman" panose="02020603050405020304" pitchFamily="18" charset="0"/>
                        </a:rPr>
                        <a:t>70 NPS</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700" dirty="0"/>
                    </a:p>
                  </a:txBody>
                  <a:tcPr>
                    <a:solidFill>
                      <a:schemeClr val="bg1">
                        <a:lumMod val="75000"/>
                      </a:schemeClr>
                    </a:solidFill>
                  </a:tcPr>
                </a:tc>
                <a:tc>
                  <a:txBody>
                    <a:bodyPr/>
                    <a:lstStyle/>
                    <a:p>
                      <a:endParaRPr lang="en-GB" sz="700" dirty="0"/>
                    </a:p>
                  </a:txBody>
                  <a:tcPr anchor="ctr">
                    <a:solidFill>
                      <a:schemeClr val="bg1">
                        <a:lumMod val="75000"/>
                      </a:schemeClr>
                    </a:solidFill>
                  </a:tcPr>
                </a:tc>
                <a:extLst>
                  <a:ext uri="{0D108BD9-81ED-4DB2-BD59-A6C34878D82A}">
                    <a16:rowId xmlns:a16="http://schemas.microsoft.com/office/drawing/2014/main" val="843636974"/>
                  </a:ext>
                </a:extLst>
              </a:tr>
              <a:tr h="214342">
                <a:tc>
                  <a:txBody>
                    <a:bodyPr/>
                    <a:lstStyle/>
                    <a:p>
                      <a:pPr marL="0" lvl="0" indent="0">
                        <a:lnSpc>
                          <a:spcPts val="900"/>
                        </a:lnSpc>
                        <a:spcAft>
                          <a:spcPts val="0"/>
                        </a:spcAft>
                        <a:buFont typeface="Symbol" panose="05050102010706020507" pitchFamily="18" charset="2"/>
                        <a:buNone/>
                      </a:pP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700" dirty="0" smtClean="0">
                          <a:effectLst/>
                          <a:latin typeface="Calibri" panose="020F0502020204030204" pitchFamily="34" charset="0"/>
                          <a:ea typeface="Times New Roman" panose="02020603050405020304" pitchFamily="18" charset="0"/>
                        </a:rPr>
                        <a:t>Percentage of women/females in senior roles (SCS –PB4)</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Arial" panose="020B0604020202020204" pitchFamily="34" charset="0"/>
                        <a:buNone/>
                      </a:pPr>
                      <a:r>
                        <a:rPr lang="en-GB" sz="700" dirty="0" smtClean="0">
                          <a:effectLst/>
                          <a:latin typeface="+mn-lt"/>
                          <a:ea typeface="Times New Roman" panose="02020603050405020304" pitchFamily="18" charset="0"/>
                          <a:cs typeface="Times New Roman" panose="02020603050405020304" pitchFamily="18" charset="0"/>
                        </a:rPr>
                        <a:t>40%</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700" dirty="0"/>
                    </a:p>
                  </a:txBody>
                  <a:tcPr>
                    <a:solidFill>
                      <a:srgbClr val="00B050"/>
                    </a:solidFill>
                  </a:tcPr>
                </a:tc>
                <a:tc>
                  <a:txBody>
                    <a:bodyPr/>
                    <a:lstStyle/>
                    <a:p>
                      <a:endParaRPr lang="en-GB" sz="700" dirty="0"/>
                    </a:p>
                  </a:txBody>
                  <a:tcPr>
                    <a:solidFill>
                      <a:srgbClr val="E9F0E8"/>
                    </a:solidFill>
                  </a:tcPr>
                </a:tc>
                <a:extLst>
                  <a:ext uri="{0D108BD9-81ED-4DB2-BD59-A6C34878D82A}">
                    <a16:rowId xmlns:a16="http://schemas.microsoft.com/office/drawing/2014/main" val="3335399359"/>
                  </a:ext>
                </a:extLst>
              </a:tr>
              <a:tr h="175370">
                <a:tc>
                  <a:txBody>
                    <a:bodyPr/>
                    <a:lstStyle/>
                    <a:p>
                      <a:pPr marL="0" lvl="0" indent="0">
                        <a:lnSpc>
                          <a:spcPts val="900"/>
                        </a:lnSpc>
                        <a:spcAft>
                          <a:spcPts val="0"/>
                        </a:spcAft>
                        <a:buFont typeface="Symbol" panose="05050102010706020507" pitchFamily="18" charset="2"/>
                        <a:buNone/>
                      </a:pP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700" dirty="0" smtClean="0">
                          <a:effectLst/>
                          <a:latin typeface="Calibri" panose="020F0502020204030204" pitchFamily="34" charset="0"/>
                          <a:ea typeface="Times New Roman" panose="02020603050405020304" pitchFamily="18" charset="0"/>
                        </a:rPr>
                        <a:t>Ratio of near miss reporting to total accidents and incidents reported</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Arial" panose="020B0604020202020204" pitchFamily="34" charset="0"/>
                        <a:buNone/>
                      </a:pPr>
                      <a:r>
                        <a:rPr lang="en-GB" sz="700" dirty="0" smtClean="0">
                          <a:effectLst/>
                          <a:latin typeface="+mn-lt"/>
                          <a:ea typeface="Times New Roman" panose="02020603050405020304" pitchFamily="18" charset="0"/>
                          <a:cs typeface="Times New Roman" panose="02020603050405020304" pitchFamily="18" charset="0"/>
                        </a:rPr>
                        <a:t>20%</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700" dirty="0"/>
                    </a:p>
                  </a:txBody>
                  <a:tcPr>
                    <a:solidFill>
                      <a:srgbClr val="FFC000"/>
                    </a:solidFill>
                  </a:tcPr>
                </a:tc>
                <a:tc>
                  <a:txBody>
                    <a:bodyPr/>
                    <a:lstStyle/>
                    <a:p>
                      <a:endParaRPr lang="en-GB" sz="700" dirty="0"/>
                    </a:p>
                  </a:txBody>
                  <a:tcPr>
                    <a:solidFill>
                      <a:srgbClr val="CFE0CE"/>
                    </a:solidFill>
                  </a:tcPr>
                </a:tc>
                <a:extLst>
                  <a:ext uri="{0D108BD9-81ED-4DB2-BD59-A6C34878D82A}">
                    <a16:rowId xmlns:a16="http://schemas.microsoft.com/office/drawing/2014/main" val="2900093714"/>
                  </a:ext>
                </a:extLst>
              </a:tr>
              <a:tr h="214342">
                <a:tc>
                  <a:txBody>
                    <a:bodyPr/>
                    <a:lstStyle/>
                    <a:p>
                      <a:pPr marL="0" lvl="0" indent="0">
                        <a:lnSpc>
                          <a:spcPts val="900"/>
                        </a:lnSpc>
                        <a:spcAft>
                          <a:spcPts val="0"/>
                        </a:spcAft>
                        <a:buFont typeface="Symbol" panose="05050102010706020507" pitchFamily="18" charset="2"/>
                        <a:buNone/>
                      </a:pP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700" dirty="0" smtClean="0">
                          <a:effectLst/>
                          <a:latin typeface="Calibri" panose="020F0502020204030204" pitchFamily="34" charset="0"/>
                          <a:ea typeface="Times New Roman" panose="02020603050405020304" pitchFamily="18" charset="0"/>
                        </a:rPr>
                        <a:t>Staff Engagement: Percentage of employees who would recommend FLS as a great place to work</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Arial" panose="020B0604020202020204" pitchFamily="34" charset="0"/>
                        <a:buNone/>
                      </a:pPr>
                      <a:r>
                        <a:rPr lang="en-GB" sz="700" dirty="0" smtClean="0">
                          <a:effectLst/>
                          <a:latin typeface="+mn-lt"/>
                          <a:ea typeface="Times New Roman" panose="02020603050405020304" pitchFamily="18" charset="0"/>
                          <a:cs typeface="Times New Roman" panose="02020603050405020304" pitchFamily="18" charset="0"/>
                        </a:rPr>
                        <a:t>70%</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700" dirty="0"/>
                    </a:p>
                  </a:txBody>
                  <a:tcPr>
                    <a:solidFill>
                      <a:srgbClr val="FF0000"/>
                    </a:solidFill>
                  </a:tcPr>
                </a:tc>
                <a:tc>
                  <a:txBody>
                    <a:bodyPr/>
                    <a:lstStyle/>
                    <a:p>
                      <a:endParaRPr lang="en-GB" sz="700" dirty="0"/>
                    </a:p>
                  </a:txBody>
                  <a:tcPr>
                    <a:solidFill>
                      <a:srgbClr val="E9F0E8"/>
                    </a:solidFill>
                  </a:tcPr>
                </a:tc>
                <a:extLst>
                  <a:ext uri="{0D108BD9-81ED-4DB2-BD59-A6C34878D82A}">
                    <a16:rowId xmlns:a16="http://schemas.microsoft.com/office/drawing/2014/main" val="2610518864"/>
                  </a:ext>
                </a:extLst>
              </a:tr>
              <a:tr h="214342">
                <a:tc>
                  <a:txBody>
                    <a:bodyPr/>
                    <a:lstStyle/>
                    <a:p>
                      <a:pPr marL="0" lvl="0" indent="0">
                        <a:lnSpc>
                          <a:spcPts val="900"/>
                        </a:lnSpc>
                        <a:spcAft>
                          <a:spcPts val="0"/>
                        </a:spcAft>
                        <a:buFont typeface="Symbol" panose="05050102010706020507" pitchFamily="18" charset="2"/>
                        <a:buNone/>
                      </a:pP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700" dirty="0" smtClean="0">
                          <a:effectLst/>
                          <a:latin typeface="Calibri" panose="020F0502020204030204" pitchFamily="34" charset="0"/>
                          <a:ea typeface="Times New Roman" panose="02020603050405020304" pitchFamily="18" charset="0"/>
                        </a:rPr>
                        <a:t>Average number of working days lost per FTE</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Arial" panose="020B0604020202020204" pitchFamily="34" charset="0"/>
                        <a:buNone/>
                      </a:pPr>
                      <a:r>
                        <a:rPr lang="en-GB" sz="700" dirty="0" smtClean="0">
                          <a:effectLst/>
                          <a:latin typeface="+mn-lt"/>
                          <a:ea typeface="Times New Roman" panose="02020603050405020304" pitchFamily="18" charset="0"/>
                          <a:cs typeface="Times New Roman" panose="02020603050405020304" pitchFamily="18" charset="0"/>
                        </a:rPr>
                        <a:t>9 days</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700" dirty="0"/>
                    </a:p>
                  </a:txBody>
                  <a:tcPr>
                    <a:solidFill>
                      <a:srgbClr val="00B050"/>
                    </a:solidFill>
                  </a:tcPr>
                </a:tc>
                <a:tc>
                  <a:txBody>
                    <a:bodyPr/>
                    <a:lstStyle/>
                    <a:p>
                      <a:endParaRPr lang="en-GB" sz="700" dirty="0"/>
                    </a:p>
                  </a:txBody>
                  <a:tcPr>
                    <a:solidFill>
                      <a:srgbClr val="CFE0CE"/>
                    </a:solidFill>
                  </a:tcPr>
                </a:tc>
                <a:extLst>
                  <a:ext uri="{0D108BD9-81ED-4DB2-BD59-A6C34878D82A}">
                    <a16:rowId xmlns:a16="http://schemas.microsoft.com/office/drawing/2014/main" val="4280451599"/>
                  </a:ext>
                </a:extLst>
              </a:tr>
              <a:tr h="175370">
                <a:tc>
                  <a:txBody>
                    <a:bodyPr/>
                    <a:lstStyle/>
                    <a:p>
                      <a:pPr marL="0" lvl="0" indent="0">
                        <a:lnSpc>
                          <a:spcPts val="900"/>
                        </a:lnSpc>
                        <a:spcAft>
                          <a:spcPts val="0"/>
                        </a:spcAft>
                        <a:buFont typeface="Symbol" panose="05050102010706020507" pitchFamily="18" charset="2"/>
                        <a:buNone/>
                      </a:pP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700" dirty="0" smtClean="0">
                          <a:effectLst/>
                          <a:latin typeface="Calibri" panose="020F0502020204030204" pitchFamily="34" charset="0"/>
                          <a:ea typeface="Calibri" panose="020F0502020204030204" pitchFamily="34" charset="0"/>
                        </a:rPr>
                        <a:t>% of requests for information (FOI) processed on time (within 20 working days of receipt of the request)</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Arial" panose="020B0604020202020204" pitchFamily="34" charset="0"/>
                        <a:buNone/>
                      </a:pPr>
                      <a:r>
                        <a:rPr lang="en-GB" sz="700" dirty="0" smtClean="0">
                          <a:effectLst/>
                          <a:latin typeface="+mn-lt"/>
                          <a:ea typeface="Times New Roman" panose="02020603050405020304" pitchFamily="18" charset="0"/>
                          <a:cs typeface="Times New Roman" panose="02020603050405020304" pitchFamily="18" charset="0"/>
                        </a:rPr>
                        <a:t>95%</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700" dirty="0"/>
                    </a:p>
                  </a:txBody>
                  <a:tcPr>
                    <a:solidFill>
                      <a:srgbClr val="00B050"/>
                    </a:solidFill>
                  </a:tcPr>
                </a:tc>
                <a:tc>
                  <a:txBody>
                    <a:bodyPr/>
                    <a:lstStyle/>
                    <a:p>
                      <a:endParaRPr lang="en-GB" sz="700" dirty="0"/>
                    </a:p>
                  </a:txBody>
                  <a:tcPr>
                    <a:solidFill>
                      <a:srgbClr val="E9F0E8"/>
                    </a:solidFill>
                  </a:tcPr>
                </a:tc>
                <a:extLst>
                  <a:ext uri="{0D108BD9-81ED-4DB2-BD59-A6C34878D82A}">
                    <a16:rowId xmlns:a16="http://schemas.microsoft.com/office/drawing/2014/main" val="4030179253"/>
                  </a:ext>
                </a:extLst>
              </a:tr>
              <a:tr h="214342">
                <a:tc>
                  <a:txBody>
                    <a:bodyPr/>
                    <a:lstStyle/>
                    <a:p>
                      <a:pPr marL="0" lvl="0" indent="0">
                        <a:lnSpc>
                          <a:spcPts val="900"/>
                        </a:lnSpc>
                        <a:spcAft>
                          <a:spcPts val="0"/>
                        </a:spcAft>
                        <a:buFont typeface="Symbol" panose="05050102010706020507" pitchFamily="18" charset="2"/>
                        <a:buNone/>
                      </a:pP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700" dirty="0" smtClean="0">
                          <a:effectLst/>
                          <a:latin typeface="Calibri" panose="020F0502020204030204" pitchFamily="34" charset="0"/>
                          <a:ea typeface="Calibri" panose="020F0502020204030204" pitchFamily="34" charset="0"/>
                        </a:rPr>
                        <a:t>% of Ministerial and Corporate Correspondence System (MACCS) queries responded to within agreed timescales</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Arial" panose="020B0604020202020204" pitchFamily="34" charset="0"/>
                        <a:buNone/>
                      </a:pPr>
                      <a:r>
                        <a:rPr lang="en-GB" sz="700" dirty="0" smtClean="0">
                          <a:effectLst/>
                          <a:latin typeface="+mn-lt"/>
                          <a:ea typeface="Times New Roman" panose="02020603050405020304" pitchFamily="18" charset="0"/>
                          <a:cs typeface="Times New Roman" panose="02020603050405020304" pitchFamily="18" charset="0"/>
                        </a:rPr>
                        <a:t>95%</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solidFill>
                      <a:srgbClr val="CFE0CE"/>
                    </a:solidFill>
                  </a:tcPr>
                </a:tc>
                <a:tc>
                  <a:txBody>
                    <a:bodyPr/>
                    <a:lstStyle/>
                    <a:p>
                      <a:endParaRPr lang="en-GB" sz="700" dirty="0"/>
                    </a:p>
                  </a:txBody>
                  <a:tcPr>
                    <a:solidFill>
                      <a:srgbClr val="00B050"/>
                    </a:solidFill>
                  </a:tcPr>
                </a:tc>
                <a:tc>
                  <a:txBody>
                    <a:bodyPr/>
                    <a:lstStyle/>
                    <a:p>
                      <a:endParaRPr lang="en-GB" sz="700" dirty="0"/>
                    </a:p>
                  </a:txBody>
                  <a:tcPr>
                    <a:solidFill>
                      <a:srgbClr val="CFE0CE"/>
                    </a:solidFill>
                  </a:tcPr>
                </a:tc>
                <a:extLst>
                  <a:ext uri="{0D108BD9-81ED-4DB2-BD59-A6C34878D82A}">
                    <a16:rowId xmlns:a16="http://schemas.microsoft.com/office/drawing/2014/main" val="2151225140"/>
                  </a:ext>
                </a:extLst>
              </a:tr>
              <a:tr h="214342">
                <a:tc>
                  <a:txBody>
                    <a:bodyPr/>
                    <a:lstStyle/>
                    <a:p>
                      <a:pPr marL="0" lvl="0" indent="0">
                        <a:lnSpc>
                          <a:spcPts val="900"/>
                        </a:lnSpc>
                        <a:spcAft>
                          <a:spcPts val="0"/>
                        </a:spcAft>
                        <a:buFont typeface="Symbol" panose="05050102010706020507" pitchFamily="18" charset="2"/>
                        <a:buNone/>
                      </a:pP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nSpc>
                          <a:spcPts val="900"/>
                        </a:lnSpc>
                        <a:spcAft>
                          <a:spcPts val="0"/>
                        </a:spcAft>
                        <a:buFont typeface="Symbol" panose="05050102010706020507" pitchFamily="18" charset="2"/>
                        <a:buNone/>
                      </a:pPr>
                      <a:r>
                        <a:rPr lang="en-GB" sz="700" dirty="0" smtClean="0">
                          <a:effectLst/>
                          <a:latin typeface="Calibri" panose="020F0502020204030204" pitchFamily="34" charset="0"/>
                          <a:ea typeface="Calibri" panose="020F0502020204030204" pitchFamily="34" charset="0"/>
                        </a:rPr>
                        <a:t>% of complaints closed at frontline resolution stage </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pPr marL="0" lvl="0" indent="0" algn="ctr">
                        <a:lnSpc>
                          <a:spcPts val="900"/>
                        </a:lnSpc>
                        <a:spcAft>
                          <a:spcPts val="0"/>
                        </a:spcAft>
                        <a:buFont typeface="Arial" panose="020B0604020202020204" pitchFamily="34" charset="0"/>
                        <a:buNone/>
                      </a:pPr>
                      <a:r>
                        <a:rPr lang="en-GB" sz="700" dirty="0" smtClean="0">
                          <a:effectLst/>
                          <a:latin typeface="+mn-lt"/>
                          <a:ea typeface="Times New Roman" panose="02020603050405020304" pitchFamily="18" charset="0"/>
                          <a:cs typeface="Times New Roman" panose="02020603050405020304" pitchFamily="18" charset="0"/>
                        </a:rPr>
                        <a:t>80%</a:t>
                      </a:r>
                      <a:endParaRPr lang="en-GB" sz="700" dirty="0">
                        <a:effectLst/>
                        <a:latin typeface="+mn-lt"/>
                        <a:ea typeface="Times New Roman" panose="02020603050405020304" pitchFamily="18" charset="0"/>
                        <a:cs typeface="Times New Roman" panose="02020603050405020304" pitchFamily="18" charset="0"/>
                      </a:endParaRPr>
                    </a:p>
                  </a:txBody>
                  <a:tcPr marL="46990" marR="46990" marT="25400" marB="25400"/>
                </a:tc>
                <a:tc>
                  <a:txBody>
                    <a:bodyPr/>
                    <a:lstStyle/>
                    <a:p>
                      <a:endParaRPr lang="en-GB" sz="700" dirty="0"/>
                    </a:p>
                  </a:txBody>
                  <a:tcPr>
                    <a:solidFill>
                      <a:schemeClr val="bg1">
                        <a:lumMod val="75000"/>
                      </a:schemeClr>
                    </a:solidFill>
                  </a:tcPr>
                </a:tc>
                <a:tc>
                  <a:txBody>
                    <a:bodyPr/>
                    <a:lstStyle/>
                    <a:p>
                      <a:endParaRPr lang="en-GB" sz="700" dirty="0"/>
                    </a:p>
                  </a:txBody>
                  <a:tcPr>
                    <a:solidFill>
                      <a:schemeClr val="bg1">
                        <a:lumMod val="75000"/>
                      </a:schemeClr>
                    </a:solidFill>
                  </a:tcPr>
                </a:tc>
                <a:extLst>
                  <a:ext uri="{0D108BD9-81ED-4DB2-BD59-A6C34878D82A}">
                    <a16:rowId xmlns:a16="http://schemas.microsoft.com/office/drawing/2014/main" val="1792152934"/>
                  </a:ext>
                </a:extLst>
              </a:tr>
            </a:tbl>
          </a:graphicData>
        </a:graphic>
      </p:graphicFrame>
      <p:pic>
        <p:nvPicPr>
          <p:cNvPr id="41" name="Picture 40" title="Risk">
            <a:extLst>
              <a:ext uri="{FF2B5EF4-FFF2-40B4-BE49-F238E27FC236}">
                <a16:creationId xmlns:a16="http://schemas.microsoft.com/office/drawing/2014/main" id="{94163022-E009-413B-8259-7789361429E5}"/>
              </a:ext>
            </a:extLst>
          </p:cNvPr>
          <p:cNvPicPr>
            <a:picLocks noChangeAspect="1"/>
          </p:cNvPicPr>
          <p:nvPr/>
        </p:nvPicPr>
        <p:blipFill rotWithShape="1">
          <a:blip r:embed="rId3">
            <a:extLst>
              <a:ext uri="{28A0092B-C50C-407E-A947-70E740481C1C}">
                <a14:useLocalDpi xmlns:a14="http://schemas.microsoft.com/office/drawing/2010/main" val="0"/>
              </a:ext>
            </a:extLst>
          </a:blip>
          <a:srcRect l="54944" t="9061" b="-1"/>
          <a:stretch/>
        </p:blipFill>
        <p:spPr>
          <a:xfrm>
            <a:off x="181756" y="5085325"/>
            <a:ext cx="788516" cy="176971"/>
          </a:xfrm>
          <a:prstGeom prst="rect">
            <a:avLst/>
          </a:prstGeom>
        </p:spPr>
      </p:pic>
      <p:sp>
        <p:nvSpPr>
          <p:cNvPr id="42" name="TextBox 41">
            <a:extLst>
              <a:ext uri="{FF2B5EF4-FFF2-40B4-BE49-F238E27FC236}">
                <a16:creationId xmlns:a16="http://schemas.microsoft.com/office/drawing/2014/main" id="{7256F3C9-19D4-4FF7-892A-FC13A0A4B41E}"/>
              </a:ext>
            </a:extLst>
          </p:cNvPr>
          <p:cNvSpPr txBox="1"/>
          <p:nvPr/>
        </p:nvSpPr>
        <p:spPr>
          <a:xfrm>
            <a:off x="152902" y="5052329"/>
            <a:ext cx="401072" cy="246221"/>
          </a:xfrm>
          <a:prstGeom prst="rect">
            <a:avLst/>
          </a:prstGeom>
          <a:noFill/>
        </p:spPr>
        <p:txBody>
          <a:bodyPr wrap="none" rtlCol="0">
            <a:spAutoFit/>
          </a:bodyPr>
          <a:lstStyle/>
          <a:p>
            <a:r>
              <a:rPr lang="en-GB" sz="1000" b="1" dirty="0" smtClean="0">
                <a:solidFill>
                  <a:schemeClr val="bg1"/>
                </a:solidFill>
                <a:ea typeface="Verdana" panose="020B0604030504040204" pitchFamily="34" charset="0"/>
              </a:rPr>
              <a:t>Risk</a:t>
            </a:r>
            <a:endParaRPr lang="en-GB" sz="1000" b="1" dirty="0">
              <a:solidFill>
                <a:schemeClr val="bg1"/>
              </a:solidFill>
              <a:ea typeface="Verdana" panose="020B0604030504040204" pitchFamily="34" charset="0"/>
            </a:endParaRPr>
          </a:p>
        </p:txBody>
      </p:sp>
      <p:pic>
        <p:nvPicPr>
          <p:cNvPr id="28" name="Picture 27" title="Represents 'Rural Economy' Corporate Outcome"/>
          <p:cNvPicPr/>
          <p:nvPr/>
        </p:nvPicPr>
        <p:blipFill>
          <a:blip r:embed="rId4">
            <a:extLst>
              <a:ext uri="{28A0092B-C50C-407E-A947-70E740481C1C}">
                <a14:useLocalDpi xmlns:a14="http://schemas.microsoft.com/office/drawing/2010/main" val="0"/>
              </a:ext>
            </a:extLst>
          </a:blip>
          <a:srcRect/>
          <a:stretch>
            <a:fillRect/>
          </a:stretch>
        </p:blipFill>
        <p:spPr bwMode="auto">
          <a:xfrm>
            <a:off x="413893" y="1469296"/>
            <a:ext cx="152811" cy="162994"/>
          </a:xfrm>
          <a:prstGeom prst="rect">
            <a:avLst/>
          </a:prstGeom>
          <a:noFill/>
        </p:spPr>
      </p:pic>
      <p:pic>
        <p:nvPicPr>
          <p:cNvPr id="30" name="Picture 29" title="Represents 'Looking After' Corporate Outcome"/>
          <p:cNvPicPr/>
          <p:nvPr/>
        </p:nvPicPr>
        <p:blipFill>
          <a:blip r:embed="rId5">
            <a:extLst>
              <a:ext uri="{28A0092B-C50C-407E-A947-70E740481C1C}">
                <a14:useLocalDpi xmlns:a14="http://schemas.microsoft.com/office/drawing/2010/main" val="0"/>
              </a:ext>
            </a:extLst>
          </a:blip>
          <a:srcRect/>
          <a:stretch>
            <a:fillRect/>
          </a:stretch>
        </p:blipFill>
        <p:spPr bwMode="auto">
          <a:xfrm>
            <a:off x="418416" y="1684834"/>
            <a:ext cx="152811" cy="156741"/>
          </a:xfrm>
          <a:prstGeom prst="rect">
            <a:avLst/>
          </a:prstGeom>
          <a:noFill/>
        </p:spPr>
      </p:pic>
      <p:pic>
        <p:nvPicPr>
          <p:cNvPr id="37" name="Picture 36" title="Image Represents 'Rural Economy' Corporate Outcome"/>
          <p:cNvPicPr/>
          <p:nvPr/>
        </p:nvPicPr>
        <p:blipFill>
          <a:blip r:embed="rId4">
            <a:extLst>
              <a:ext uri="{28A0092B-C50C-407E-A947-70E740481C1C}">
                <a14:useLocalDpi xmlns:a14="http://schemas.microsoft.com/office/drawing/2010/main" val="0"/>
              </a:ext>
            </a:extLst>
          </a:blip>
          <a:srcRect/>
          <a:stretch>
            <a:fillRect/>
          </a:stretch>
        </p:blipFill>
        <p:spPr bwMode="auto">
          <a:xfrm>
            <a:off x="423203" y="1213210"/>
            <a:ext cx="152811" cy="162994"/>
          </a:xfrm>
          <a:prstGeom prst="rect">
            <a:avLst/>
          </a:prstGeom>
          <a:noFill/>
        </p:spPr>
      </p:pic>
      <p:pic>
        <p:nvPicPr>
          <p:cNvPr id="38" name="Picture 37" title="Image Represents 'Looking After' Corporate Outcome"/>
          <p:cNvPicPr/>
          <p:nvPr/>
        </p:nvPicPr>
        <p:blipFill>
          <a:blip r:embed="rId5">
            <a:extLst>
              <a:ext uri="{28A0092B-C50C-407E-A947-70E740481C1C}">
                <a14:useLocalDpi xmlns:a14="http://schemas.microsoft.com/office/drawing/2010/main" val="0"/>
              </a:ext>
            </a:extLst>
          </a:blip>
          <a:srcRect/>
          <a:stretch>
            <a:fillRect/>
          </a:stretch>
        </p:blipFill>
        <p:spPr bwMode="auto">
          <a:xfrm>
            <a:off x="427511" y="1889427"/>
            <a:ext cx="152811" cy="156741"/>
          </a:xfrm>
          <a:prstGeom prst="rect">
            <a:avLst/>
          </a:prstGeom>
          <a:noFill/>
        </p:spPr>
      </p:pic>
      <p:pic>
        <p:nvPicPr>
          <p:cNvPr id="39" name="Picture 38" title="Image Represents 'Looking After' Corporate Outcome"/>
          <p:cNvPicPr/>
          <p:nvPr/>
        </p:nvPicPr>
        <p:blipFill>
          <a:blip r:embed="rId5">
            <a:extLst>
              <a:ext uri="{28A0092B-C50C-407E-A947-70E740481C1C}">
                <a14:useLocalDpi xmlns:a14="http://schemas.microsoft.com/office/drawing/2010/main" val="0"/>
              </a:ext>
            </a:extLst>
          </a:blip>
          <a:srcRect/>
          <a:stretch>
            <a:fillRect/>
          </a:stretch>
        </p:blipFill>
        <p:spPr bwMode="auto">
          <a:xfrm>
            <a:off x="427726" y="2118599"/>
            <a:ext cx="152811" cy="156741"/>
          </a:xfrm>
          <a:prstGeom prst="rect">
            <a:avLst/>
          </a:prstGeom>
          <a:noFill/>
        </p:spPr>
      </p:pic>
      <p:pic>
        <p:nvPicPr>
          <p:cNvPr id="40" name="Picture 39" title="Image Represents 'Looking After' Corporate Outcome"/>
          <p:cNvPicPr/>
          <p:nvPr/>
        </p:nvPicPr>
        <p:blipFill>
          <a:blip r:embed="rId5">
            <a:extLst>
              <a:ext uri="{28A0092B-C50C-407E-A947-70E740481C1C}">
                <a14:useLocalDpi xmlns:a14="http://schemas.microsoft.com/office/drawing/2010/main" val="0"/>
              </a:ext>
            </a:extLst>
          </a:blip>
          <a:srcRect/>
          <a:stretch>
            <a:fillRect/>
          </a:stretch>
        </p:blipFill>
        <p:spPr bwMode="auto">
          <a:xfrm>
            <a:off x="423203" y="2368698"/>
            <a:ext cx="152811" cy="156741"/>
          </a:xfrm>
          <a:prstGeom prst="rect">
            <a:avLst/>
          </a:prstGeom>
          <a:noFill/>
        </p:spPr>
      </p:pic>
      <p:pic>
        <p:nvPicPr>
          <p:cNvPr id="43" name="Picture 42" title="Image Represents 'Looking After' Corporate Outcome"/>
          <p:cNvPicPr/>
          <p:nvPr/>
        </p:nvPicPr>
        <p:blipFill>
          <a:blip r:embed="rId5">
            <a:extLst>
              <a:ext uri="{28A0092B-C50C-407E-A947-70E740481C1C}">
                <a14:useLocalDpi xmlns:a14="http://schemas.microsoft.com/office/drawing/2010/main" val="0"/>
              </a:ext>
            </a:extLst>
          </a:blip>
          <a:srcRect/>
          <a:stretch>
            <a:fillRect/>
          </a:stretch>
        </p:blipFill>
        <p:spPr bwMode="auto">
          <a:xfrm>
            <a:off x="407677" y="2590008"/>
            <a:ext cx="152811" cy="156741"/>
          </a:xfrm>
          <a:prstGeom prst="rect">
            <a:avLst/>
          </a:prstGeom>
          <a:noFill/>
        </p:spPr>
      </p:pic>
      <p:pic>
        <p:nvPicPr>
          <p:cNvPr id="44" name="Picture 43" title="Image represents 'Visitors and Communities' Corporate Outcome"/>
          <p:cNvPicPr/>
          <p:nvPr/>
        </p:nvPicPr>
        <p:blipFill>
          <a:blip r:embed="rId6">
            <a:extLst>
              <a:ext uri="{28A0092B-C50C-407E-A947-70E740481C1C}">
                <a14:useLocalDpi xmlns:a14="http://schemas.microsoft.com/office/drawing/2010/main" val="0"/>
              </a:ext>
            </a:extLst>
          </a:blip>
          <a:srcRect/>
          <a:stretch>
            <a:fillRect/>
          </a:stretch>
        </p:blipFill>
        <p:spPr bwMode="auto">
          <a:xfrm>
            <a:off x="396726" y="2828899"/>
            <a:ext cx="152811" cy="176690"/>
          </a:xfrm>
          <a:prstGeom prst="rect">
            <a:avLst/>
          </a:prstGeom>
          <a:noFill/>
        </p:spPr>
      </p:pic>
      <p:pic>
        <p:nvPicPr>
          <p:cNvPr id="45" name="Picture 44" title="Image represents 'Visitors and Communities' Corporate Outcome"/>
          <p:cNvPicPr/>
          <p:nvPr/>
        </p:nvPicPr>
        <p:blipFill>
          <a:blip r:embed="rId6">
            <a:extLst>
              <a:ext uri="{28A0092B-C50C-407E-A947-70E740481C1C}">
                <a14:useLocalDpi xmlns:a14="http://schemas.microsoft.com/office/drawing/2010/main" val="0"/>
              </a:ext>
            </a:extLst>
          </a:blip>
          <a:srcRect/>
          <a:stretch>
            <a:fillRect/>
          </a:stretch>
        </p:blipFill>
        <p:spPr bwMode="auto">
          <a:xfrm>
            <a:off x="403154" y="3092001"/>
            <a:ext cx="152811" cy="176690"/>
          </a:xfrm>
          <a:prstGeom prst="rect">
            <a:avLst/>
          </a:prstGeom>
          <a:noFill/>
        </p:spPr>
      </p:pic>
      <p:pic>
        <p:nvPicPr>
          <p:cNvPr id="46" name="Picture 45" title="Image epresents 'Supportive Organisation' Corporate Outcome"/>
          <p:cNvPicPr/>
          <p:nvPr/>
        </p:nvPicPr>
        <p:blipFill>
          <a:blip r:embed="rId7">
            <a:extLst>
              <a:ext uri="{28A0092B-C50C-407E-A947-70E740481C1C}">
                <a14:useLocalDpi xmlns:a14="http://schemas.microsoft.com/office/drawing/2010/main" val="0"/>
              </a:ext>
            </a:extLst>
          </a:blip>
          <a:srcRect/>
          <a:stretch>
            <a:fillRect/>
          </a:stretch>
        </p:blipFill>
        <p:spPr bwMode="auto">
          <a:xfrm>
            <a:off x="396726" y="3332964"/>
            <a:ext cx="152811" cy="154904"/>
          </a:xfrm>
          <a:prstGeom prst="rect">
            <a:avLst/>
          </a:prstGeom>
          <a:noFill/>
        </p:spPr>
      </p:pic>
      <p:pic>
        <p:nvPicPr>
          <p:cNvPr id="47" name="Picture 46" title="Image epresents 'Supportive Organisation' Corporate Outcome"/>
          <p:cNvPicPr/>
          <p:nvPr/>
        </p:nvPicPr>
        <p:blipFill>
          <a:blip r:embed="rId7">
            <a:extLst>
              <a:ext uri="{28A0092B-C50C-407E-A947-70E740481C1C}">
                <a14:useLocalDpi xmlns:a14="http://schemas.microsoft.com/office/drawing/2010/main" val="0"/>
              </a:ext>
            </a:extLst>
          </a:blip>
          <a:srcRect/>
          <a:stretch>
            <a:fillRect/>
          </a:stretch>
        </p:blipFill>
        <p:spPr bwMode="auto">
          <a:xfrm>
            <a:off x="396725" y="3549033"/>
            <a:ext cx="152811" cy="154904"/>
          </a:xfrm>
          <a:prstGeom prst="rect">
            <a:avLst/>
          </a:prstGeom>
          <a:noFill/>
        </p:spPr>
      </p:pic>
      <p:pic>
        <p:nvPicPr>
          <p:cNvPr id="48" name="Picture 47" title="Image epresents 'Supportive Organisation' Corporate Outcome"/>
          <p:cNvPicPr/>
          <p:nvPr/>
        </p:nvPicPr>
        <p:blipFill>
          <a:blip r:embed="rId7">
            <a:extLst>
              <a:ext uri="{28A0092B-C50C-407E-A947-70E740481C1C}">
                <a14:useLocalDpi xmlns:a14="http://schemas.microsoft.com/office/drawing/2010/main" val="0"/>
              </a:ext>
            </a:extLst>
          </a:blip>
          <a:srcRect/>
          <a:stretch>
            <a:fillRect/>
          </a:stretch>
        </p:blipFill>
        <p:spPr bwMode="auto">
          <a:xfrm>
            <a:off x="396724" y="3809331"/>
            <a:ext cx="152811" cy="154904"/>
          </a:xfrm>
          <a:prstGeom prst="rect">
            <a:avLst/>
          </a:prstGeom>
          <a:noFill/>
        </p:spPr>
      </p:pic>
      <p:pic>
        <p:nvPicPr>
          <p:cNvPr id="49" name="Picture 48" title="Image epresents 'Supportive Organisation' Corporate Outcome"/>
          <p:cNvPicPr/>
          <p:nvPr/>
        </p:nvPicPr>
        <p:blipFill>
          <a:blip r:embed="rId7">
            <a:extLst>
              <a:ext uri="{28A0092B-C50C-407E-A947-70E740481C1C}">
                <a14:useLocalDpi xmlns:a14="http://schemas.microsoft.com/office/drawing/2010/main" val="0"/>
              </a:ext>
            </a:extLst>
          </a:blip>
          <a:srcRect/>
          <a:stretch>
            <a:fillRect/>
          </a:stretch>
        </p:blipFill>
        <p:spPr bwMode="auto">
          <a:xfrm>
            <a:off x="403154" y="4029433"/>
            <a:ext cx="152811" cy="154904"/>
          </a:xfrm>
          <a:prstGeom prst="rect">
            <a:avLst/>
          </a:prstGeom>
          <a:noFill/>
        </p:spPr>
      </p:pic>
      <p:pic>
        <p:nvPicPr>
          <p:cNvPr id="50" name="Picture 49" title="Image represents 'High Performing' Corporate Outcome"/>
          <p:cNvPicPr/>
          <p:nvPr/>
        </p:nvPicPr>
        <p:blipFill>
          <a:blip r:embed="rId8">
            <a:extLst>
              <a:ext uri="{28A0092B-C50C-407E-A947-70E740481C1C}">
                <a14:useLocalDpi xmlns:a14="http://schemas.microsoft.com/office/drawing/2010/main" val="0"/>
              </a:ext>
            </a:extLst>
          </a:blip>
          <a:srcRect/>
          <a:stretch>
            <a:fillRect/>
          </a:stretch>
        </p:blipFill>
        <p:spPr bwMode="auto">
          <a:xfrm>
            <a:off x="396724" y="4255689"/>
            <a:ext cx="152811" cy="144874"/>
          </a:xfrm>
          <a:prstGeom prst="rect">
            <a:avLst/>
          </a:prstGeom>
          <a:noFill/>
        </p:spPr>
      </p:pic>
      <p:pic>
        <p:nvPicPr>
          <p:cNvPr id="52" name="Picture 51" title="Image represents 'High Performing' Corporate Outcome"/>
          <p:cNvPicPr/>
          <p:nvPr/>
        </p:nvPicPr>
        <p:blipFill>
          <a:blip r:embed="rId8">
            <a:extLst>
              <a:ext uri="{28A0092B-C50C-407E-A947-70E740481C1C}">
                <a14:useLocalDpi xmlns:a14="http://schemas.microsoft.com/office/drawing/2010/main" val="0"/>
              </a:ext>
            </a:extLst>
          </a:blip>
          <a:srcRect/>
          <a:stretch>
            <a:fillRect/>
          </a:stretch>
        </p:blipFill>
        <p:spPr bwMode="auto">
          <a:xfrm>
            <a:off x="413892" y="4525380"/>
            <a:ext cx="152811" cy="144874"/>
          </a:xfrm>
          <a:prstGeom prst="rect">
            <a:avLst/>
          </a:prstGeom>
          <a:noFill/>
        </p:spPr>
      </p:pic>
      <p:cxnSp>
        <p:nvCxnSpPr>
          <p:cNvPr id="68" name="Straight Arrow Connector 67" title="image representing no change in trend"/>
          <p:cNvCxnSpPr/>
          <p:nvPr/>
        </p:nvCxnSpPr>
        <p:spPr>
          <a:xfrm>
            <a:off x="4911526" y="2668378"/>
            <a:ext cx="33581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title="image representing no change in trend"/>
          <p:cNvCxnSpPr/>
          <p:nvPr/>
        </p:nvCxnSpPr>
        <p:spPr>
          <a:xfrm>
            <a:off x="4911526" y="2917244"/>
            <a:ext cx="33581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title="image representing no change in trend"/>
          <p:cNvCxnSpPr/>
          <p:nvPr/>
        </p:nvCxnSpPr>
        <p:spPr>
          <a:xfrm>
            <a:off x="4918186" y="4597817"/>
            <a:ext cx="33581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title="image representing no change in trend"/>
          <p:cNvCxnSpPr/>
          <p:nvPr/>
        </p:nvCxnSpPr>
        <p:spPr>
          <a:xfrm>
            <a:off x="4918186" y="4312378"/>
            <a:ext cx="33581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9" name="Title 8" hidden="1"/>
          <p:cNvSpPr>
            <a:spLocks noGrp="1"/>
          </p:cNvSpPr>
          <p:nvPr>
            <p:ph type="ctrTitle"/>
          </p:nvPr>
        </p:nvSpPr>
        <p:spPr/>
        <p:txBody>
          <a:bodyPr/>
          <a:lstStyle/>
          <a:p>
            <a:r>
              <a:rPr lang="en-GB" dirty="0" smtClean="0"/>
              <a:t>Corporate Performance Dashboard 2020/21 Q2</a:t>
            </a:r>
            <a:endParaRPr lang="en-GB" dirty="0"/>
          </a:p>
        </p:txBody>
      </p:sp>
      <p:sp>
        <p:nvSpPr>
          <p:cNvPr id="10" name="Subtitle 9" hidden="1"/>
          <p:cNvSpPr>
            <a:spLocks noGrp="1"/>
          </p:cNvSpPr>
          <p:nvPr>
            <p:ph type="subTitle" idx="1"/>
          </p:nvPr>
        </p:nvSpPr>
        <p:spPr/>
        <p:txBody>
          <a:bodyPr/>
          <a:lstStyle/>
          <a:p>
            <a:endParaRPr lang="en-GB"/>
          </a:p>
        </p:txBody>
      </p:sp>
      <p:cxnSp>
        <p:nvCxnSpPr>
          <p:cNvPr id="58" name="Straight Arrow Connector 57" title="image representing no change in trend"/>
          <p:cNvCxnSpPr/>
          <p:nvPr/>
        </p:nvCxnSpPr>
        <p:spPr>
          <a:xfrm>
            <a:off x="4918943" y="2425412"/>
            <a:ext cx="33581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title="Arrow pointing downwards"/>
          <p:cNvCxnSpPr/>
          <p:nvPr/>
        </p:nvCxnSpPr>
        <p:spPr>
          <a:xfrm>
            <a:off x="5086093" y="3487868"/>
            <a:ext cx="0" cy="20915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title="image representing no change in trend"/>
          <p:cNvCxnSpPr/>
          <p:nvPr/>
        </p:nvCxnSpPr>
        <p:spPr>
          <a:xfrm>
            <a:off x="4918668" y="1294707"/>
            <a:ext cx="33581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title="image representing no change in trend"/>
          <p:cNvCxnSpPr/>
          <p:nvPr/>
        </p:nvCxnSpPr>
        <p:spPr>
          <a:xfrm>
            <a:off x="4904530" y="3809331"/>
            <a:ext cx="33581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32" name="Picture 31" title="Heading - Finance">
            <a:extLst>
              <a:ext uri="{FF2B5EF4-FFF2-40B4-BE49-F238E27FC236}">
                <a16:creationId xmlns:a16="http://schemas.microsoft.com/office/drawing/2014/main" id="{94163022-E009-413B-8259-7789361429E5}"/>
              </a:ext>
            </a:extLst>
          </p:cNvPr>
          <p:cNvPicPr>
            <a:picLocks noChangeAspect="1"/>
          </p:cNvPicPr>
          <p:nvPr/>
        </p:nvPicPr>
        <p:blipFill rotWithShape="1">
          <a:blip r:embed="rId3">
            <a:extLst>
              <a:ext uri="{28A0092B-C50C-407E-A947-70E740481C1C}">
                <a14:useLocalDpi xmlns:a14="http://schemas.microsoft.com/office/drawing/2010/main" val="0"/>
              </a:ext>
            </a:extLst>
          </a:blip>
          <a:srcRect l="54944" t="9061" b="-1"/>
          <a:stretch/>
        </p:blipFill>
        <p:spPr>
          <a:xfrm>
            <a:off x="5500579" y="841105"/>
            <a:ext cx="788516" cy="305733"/>
          </a:xfrm>
          <a:prstGeom prst="rect">
            <a:avLst/>
          </a:prstGeom>
        </p:spPr>
      </p:pic>
      <p:sp>
        <p:nvSpPr>
          <p:cNvPr id="85" name="TextBox 84">
            <a:extLst>
              <a:ext uri="{FF2B5EF4-FFF2-40B4-BE49-F238E27FC236}">
                <a16:creationId xmlns:a16="http://schemas.microsoft.com/office/drawing/2014/main" id="{7256F3C9-19D4-4FF7-892A-FC13A0A4B41E}"/>
              </a:ext>
            </a:extLst>
          </p:cNvPr>
          <p:cNvSpPr txBox="1"/>
          <p:nvPr/>
        </p:nvSpPr>
        <p:spPr>
          <a:xfrm>
            <a:off x="5448527" y="820829"/>
            <a:ext cx="633398" cy="246221"/>
          </a:xfrm>
          <a:prstGeom prst="rect">
            <a:avLst/>
          </a:prstGeom>
          <a:noFill/>
        </p:spPr>
        <p:txBody>
          <a:bodyPr wrap="square" rtlCol="0">
            <a:spAutoFit/>
          </a:bodyPr>
          <a:lstStyle/>
          <a:p>
            <a:r>
              <a:rPr lang="en-GB" sz="1000" b="1" dirty="0">
                <a:solidFill>
                  <a:schemeClr val="bg1"/>
                </a:solidFill>
                <a:ea typeface="Verdana" panose="020B0604030504040204" pitchFamily="34" charset="0"/>
              </a:rPr>
              <a:t>Finance</a:t>
            </a:r>
          </a:p>
        </p:txBody>
      </p:sp>
      <p:cxnSp>
        <p:nvCxnSpPr>
          <p:cNvPr id="60" name="Straight Arrow Connector 59" title="image representing no change in trend"/>
          <p:cNvCxnSpPr/>
          <p:nvPr/>
        </p:nvCxnSpPr>
        <p:spPr>
          <a:xfrm>
            <a:off x="4918668" y="1992933"/>
            <a:ext cx="33581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title="image representing no change in trend"/>
          <p:cNvCxnSpPr/>
          <p:nvPr/>
        </p:nvCxnSpPr>
        <p:spPr>
          <a:xfrm>
            <a:off x="4911526" y="2188154"/>
            <a:ext cx="33581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title="Arrow pointing upwards"/>
          <p:cNvCxnSpPr/>
          <p:nvPr/>
        </p:nvCxnSpPr>
        <p:spPr>
          <a:xfrm flipH="1" flipV="1">
            <a:off x="5072437" y="3298243"/>
            <a:ext cx="13656" cy="1827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5" name="Straight Arrow Connector 74" title="Arrow pointing upwards"/>
          <p:cNvCxnSpPr/>
          <p:nvPr/>
        </p:nvCxnSpPr>
        <p:spPr>
          <a:xfrm flipV="1">
            <a:off x="5086093" y="3982457"/>
            <a:ext cx="0" cy="196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title="Arrow pointing upwards"/>
          <p:cNvCxnSpPr/>
          <p:nvPr/>
        </p:nvCxnSpPr>
        <p:spPr>
          <a:xfrm flipV="1">
            <a:off x="5085612" y="1426840"/>
            <a:ext cx="963" cy="2354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title="image representing no change in trend"/>
          <p:cNvCxnSpPr/>
          <p:nvPr/>
        </p:nvCxnSpPr>
        <p:spPr>
          <a:xfrm>
            <a:off x="4918668" y="1750289"/>
            <a:ext cx="335814"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pic>
        <p:nvPicPr>
          <p:cNvPr id="20" name="Picture 19" descr="This graph shows the organisation's expenditure actual to forecast ratio for Q2. Expenditure was less than forecast." title="Expenditure - Actual to forecast ratio"/>
          <p:cNvPicPr>
            <a:picLocks noChangeAspect="1"/>
          </p:cNvPicPr>
          <p:nvPr/>
        </p:nvPicPr>
        <p:blipFill>
          <a:blip r:embed="rId9"/>
          <a:stretch>
            <a:fillRect/>
          </a:stretch>
        </p:blipFill>
        <p:spPr>
          <a:xfrm>
            <a:off x="5606042" y="1150248"/>
            <a:ext cx="3327571" cy="1195598"/>
          </a:xfrm>
          <a:prstGeom prst="rect">
            <a:avLst/>
          </a:prstGeom>
          <a:ln>
            <a:solidFill>
              <a:schemeClr val="bg2">
                <a:lumMod val="75000"/>
              </a:schemeClr>
            </a:solidFill>
          </a:ln>
        </p:spPr>
      </p:pic>
      <p:pic>
        <p:nvPicPr>
          <p:cNvPr id="21" name="Picture 20" descr="This graph shows the organisation's income actual to forecast ratio for Q2. Income was less than forecast." title="Income - Actual to forecast ratio"/>
          <p:cNvPicPr>
            <a:picLocks noChangeAspect="1"/>
          </p:cNvPicPr>
          <p:nvPr/>
        </p:nvPicPr>
        <p:blipFill>
          <a:blip r:embed="rId10"/>
          <a:stretch>
            <a:fillRect/>
          </a:stretch>
        </p:blipFill>
        <p:spPr>
          <a:xfrm>
            <a:off x="5585596" y="2384774"/>
            <a:ext cx="3355867" cy="1232778"/>
          </a:xfrm>
          <a:prstGeom prst="rect">
            <a:avLst/>
          </a:prstGeom>
          <a:ln>
            <a:noFill/>
          </a:ln>
        </p:spPr>
      </p:pic>
      <p:pic>
        <p:nvPicPr>
          <p:cNvPr id="22" name="Picture 21" descr="This graphs displays total income and expenditure for Q2. We were under budget. " title="Total income &amp; expenditure 21/22"/>
          <p:cNvPicPr>
            <a:picLocks noChangeAspect="1"/>
          </p:cNvPicPr>
          <p:nvPr/>
        </p:nvPicPr>
        <p:blipFill>
          <a:blip r:embed="rId11"/>
          <a:stretch>
            <a:fillRect/>
          </a:stretch>
        </p:blipFill>
        <p:spPr>
          <a:xfrm>
            <a:off x="5606042" y="3658899"/>
            <a:ext cx="3104005" cy="3138097"/>
          </a:xfrm>
          <a:prstGeom prst="rect">
            <a:avLst/>
          </a:prstGeom>
        </p:spPr>
      </p:pic>
      <p:pic>
        <p:nvPicPr>
          <p:cNvPr id="81" name="Picture 80" title="Image represents 'High Performing' Corporate Outcome"/>
          <p:cNvPicPr/>
          <p:nvPr/>
        </p:nvPicPr>
        <p:blipFill>
          <a:blip r:embed="rId8">
            <a:extLst>
              <a:ext uri="{28A0092B-C50C-407E-A947-70E740481C1C}">
                <a14:useLocalDpi xmlns:a14="http://schemas.microsoft.com/office/drawing/2010/main" val="0"/>
              </a:ext>
            </a:extLst>
          </a:blip>
          <a:srcRect/>
          <a:stretch>
            <a:fillRect/>
          </a:stretch>
        </p:blipFill>
        <p:spPr bwMode="auto">
          <a:xfrm>
            <a:off x="401247" y="4812396"/>
            <a:ext cx="152811" cy="144874"/>
          </a:xfrm>
          <a:prstGeom prst="rect">
            <a:avLst/>
          </a:prstGeom>
          <a:noFill/>
        </p:spPr>
      </p:pic>
    </p:spTree>
    <p:extLst>
      <p:ext uri="{BB962C8B-B14F-4D97-AF65-F5344CB8AC3E}">
        <p14:creationId xmlns:p14="http://schemas.microsoft.com/office/powerpoint/2010/main" val="6210730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ectangle 33" title="Key to symbols">
            <a:extLst>
              <a:ext uri="{FF2B5EF4-FFF2-40B4-BE49-F238E27FC236}">
                <a16:creationId xmlns:a16="http://schemas.microsoft.com/office/drawing/2014/main" id="{7C89BEC1-22F6-4EB5-A065-CC6BC9CE1C8F}"/>
              </a:ext>
            </a:extLst>
          </p:cNvPr>
          <p:cNvSpPr/>
          <p:nvPr/>
        </p:nvSpPr>
        <p:spPr>
          <a:xfrm>
            <a:off x="142884" y="5761682"/>
            <a:ext cx="4438082" cy="831696"/>
          </a:xfrm>
          <a:prstGeom prst="rect">
            <a:avLst/>
          </a:prstGeom>
          <a:solidFill>
            <a:srgbClr val="FCF2F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title="Issues and Achievements">
            <a:extLst>
              <a:ext uri="{FF2B5EF4-FFF2-40B4-BE49-F238E27FC236}">
                <a16:creationId xmlns:a16="http://schemas.microsoft.com/office/drawing/2014/main" id="{7C89BEC1-22F6-4EB5-A065-CC6BC9CE1C8F}"/>
              </a:ext>
            </a:extLst>
          </p:cNvPr>
          <p:cNvSpPr/>
          <p:nvPr/>
        </p:nvSpPr>
        <p:spPr>
          <a:xfrm>
            <a:off x="141441" y="3233027"/>
            <a:ext cx="4439525" cy="241455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800" dirty="0">
              <a:solidFill>
                <a:schemeClr val="tx1"/>
              </a:solidFill>
            </a:endParaRPr>
          </a:p>
        </p:txBody>
      </p:sp>
      <p:sp>
        <p:nvSpPr>
          <p:cNvPr id="13" name="Rectangle 12" title="for design purposes">
            <a:extLst>
              <a:ext uri="{FF2B5EF4-FFF2-40B4-BE49-F238E27FC236}">
                <a16:creationId xmlns:a16="http://schemas.microsoft.com/office/drawing/2014/main" id="{4B314A26-2DCE-4F2D-8E9F-A653934E8635}"/>
              </a:ext>
            </a:extLst>
          </p:cNvPr>
          <p:cNvSpPr/>
          <p:nvPr/>
        </p:nvSpPr>
        <p:spPr>
          <a:xfrm>
            <a:off x="4788218" y="154467"/>
            <a:ext cx="4304981" cy="175053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2" name="Picture 21" title="Heading - Our People">
            <a:extLst>
              <a:ext uri="{FF2B5EF4-FFF2-40B4-BE49-F238E27FC236}">
                <a16:creationId xmlns:a16="http://schemas.microsoft.com/office/drawing/2014/main" id="{FBE5EEAE-674D-4FC8-B5D1-21CFB444A764}"/>
              </a:ext>
            </a:extLst>
          </p:cNvPr>
          <p:cNvPicPr>
            <a:picLocks noChangeAspect="1"/>
          </p:cNvPicPr>
          <p:nvPr/>
        </p:nvPicPr>
        <p:blipFill rotWithShape="1">
          <a:blip r:embed="rId2">
            <a:extLst>
              <a:ext uri="{28A0092B-C50C-407E-A947-70E740481C1C}">
                <a14:useLocalDpi xmlns:a14="http://schemas.microsoft.com/office/drawing/2010/main" val="0"/>
              </a:ext>
            </a:extLst>
          </a:blip>
          <a:srcRect l="45439" t="9694" b="-1"/>
          <a:stretch/>
        </p:blipFill>
        <p:spPr>
          <a:xfrm>
            <a:off x="4788218" y="160819"/>
            <a:ext cx="954867" cy="303599"/>
          </a:xfrm>
          <a:prstGeom prst="rect">
            <a:avLst/>
          </a:prstGeom>
        </p:spPr>
      </p:pic>
      <p:sp>
        <p:nvSpPr>
          <p:cNvPr id="26" name="Rectangle 25" title="For design purposes">
            <a:extLst>
              <a:ext uri="{FF2B5EF4-FFF2-40B4-BE49-F238E27FC236}">
                <a16:creationId xmlns:a16="http://schemas.microsoft.com/office/drawing/2014/main" id="{4B314A26-2DCE-4F2D-8E9F-A653934E8635}"/>
              </a:ext>
            </a:extLst>
          </p:cNvPr>
          <p:cNvSpPr/>
          <p:nvPr/>
        </p:nvSpPr>
        <p:spPr>
          <a:xfrm>
            <a:off x="4777801" y="1982297"/>
            <a:ext cx="4315397" cy="4611081"/>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xtBox 7">
            <a:extLst>
              <a:ext uri="{FF2B5EF4-FFF2-40B4-BE49-F238E27FC236}">
                <a16:creationId xmlns:a16="http://schemas.microsoft.com/office/drawing/2014/main" id="{CCD7C131-1324-4057-A0F6-9688B46AA802}"/>
              </a:ext>
            </a:extLst>
          </p:cNvPr>
          <p:cNvSpPr txBox="1"/>
          <p:nvPr/>
        </p:nvSpPr>
        <p:spPr>
          <a:xfrm>
            <a:off x="4760417" y="123589"/>
            <a:ext cx="780983" cy="246221"/>
          </a:xfrm>
          <a:prstGeom prst="rect">
            <a:avLst/>
          </a:prstGeom>
          <a:noFill/>
        </p:spPr>
        <p:txBody>
          <a:bodyPr wrap="none" rtlCol="0">
            <a:spAutoFit/>
          </a:bodyPr>
          <a:lstStyle/>
          <a:p>
            <a:r>
              <a:rPr lang="en-GB" sz="1000" b="1" dirty="0">
                <a:solidFill>
                  <a:schemeClr val="bg1"/>
                </a:solidFill>
                <a:ea typeface="Verdana" panose="020B0604030504040204" pitchFamily="34" charset="0"/>
              </a:rPr>
              <a:t>Our People</a:t>
            </a:r>
          </a:p>
        </p:txBody>
      </p:sp>
      <p:graphicFrame>
        <p:nvGraphicFramePr>
          <p:cNvPr id="16" name="Table 15" title="Table highlighting accidents and incidents">
            <a:extLst>
              <a:ext uri="{FF2B5EF4-FFF2-40B4-BE49-F238E27FC236}">
                <a16:creationId xmlns:a16="http://schemas.microsoft.com/office/drawing/2014/main" id="{C19B8F22-95F8-4B96-910B-8395F657F9A7}"/>
              </a:ext>
            </a:extLst>
          </p:cNvPr>
          <p:cNvGraphicFramePr>
            <a:graphicFrameLocks noGrp="1"/>
          </p:cNvGraphicFramePr>
          <p:nvPr>
            <p:extLst>
              <p:ext uri="{D42A27DB-BD31-4B8C-83A1-F6EECF244321}">
                <p14:modId xmlns:p14="http://schemas.microsoft.com/office/powerpoint/2010/main" val="929883810"/>
              </p:ext>
            </p:extLst>
          </p:nvPr>
        </p:nvGraphicFramePr>
        <p:xfrm>
          <a:off x="4819596" y="2204665"/>
          <a:ext cx="4211538" cy="1889184"/>
        </p:xfrm>
        <a:graphic>
          <a:graphicData uri="http://schemas.openxmlformats.org/drawingml/2006/table">
            <a:tbl>
              <a:tblPr firstRow="1" bandRow="1">
                <a:tableStyleId>{5C22544A-7EE6-4342-B048-85BDC9FD1C3A}</a:tableStyleId>
              </a:tblPr>
              <a:tblGrid>
                <a:gridCol w="1596836">
                  <a:extLst>
                    <a:ext uri="{9D8B030D-6E8A-4147-A177-3AD203B41FA5}">
                      <a16:colId xmlns:a16="http://schemas.microsoft.com/office/drawing/2014/main" val="1821700450"/>
                    </a:ext>
                  </a:extLst>
                </a:gridCol>
                <a:gridCol w="421690">
                  <a:extLst>
                    <a:ext uri="{9D8B030D-6E8A-4147-A177-3AD203B41FA5}">
                      <a16:colId xmlns:a16="http://schemas.microsoft.com/office/drawing/2014/main" val="2893167612"/>
                    </a:ext>
                  </a:extLst>
                </a:gridCol>
                <a:gridCol w="310101">
                  <a:extLst>
                    <a:ext uri="{9D8B030D-6E8A-4147-A177-3AD203B41FA5}">
                      <a16:colId xmlns:a16="http://schemas.microsoft.com/office/drawing/2014/main" val="840223423"/>
                    </a:ext>
                  </a:extLst>
                </a:gridCol>
                <a:gridCol w="365760">
                  <a:extLst>
                    <a:ext uri="{9D8B030D-6E8A-4147-A177-3AD203B41FA5}">
                      <a16:colId xmlns:a16="http://schemas.microsoft.com/office/drawing/2014/main" val="4180470351"/>
                    </a:ext>
                  </a:extLst>
                </a:gridCol>
                <a:gridCol w="389614">
                  <a:extLst>
                    <a:ext uri="{9D8B030D-6E8A-4147-A177-3AD203B41FA5}">
                      <a16:colId xmlns:a16="http://schemas.microsoft.com/office/drawing/2014/main" val="3639276332"/>
                    </a:ext>
                  </a:extLst>
                </a:gridCol>
                <a:gridCol w="349857">
                  <a:extLst>
                    <a:ext uri="{9D8B030D-6E8A-4147-A177-3AD203B41FA5}">
                      <a16:colId xmlns:a16="http://schemas.microsoft.com/office/drawing/2014/main" val="1276379972"/>
                    </a:ext>
                  </a:extLst>
                </a:gridCol>
                <a:gridCol w="777680">
                  <a:extLst>
                    <a:ext uri="{9D8B030D-6E8A-4147-A177-3AD203B41FA5}">
                      <a16:colId xmlns:a16="http://schemas.microsoft.com/office/drawing/2014/main" val="3148518312"/>
                    </a:ext>
                  </a:extLst>
                </a:gridCol>
              </a:tblGrid>
              <a:tr h="0">
                <a:tc>
                  <a:txBody>
                    <a:bodyPr/>
                    <a:lstStyle/>
                    <a:p>
                      <a:r>
                        <a:rPr lang="en-GB" sz="800" dirty="0" smtClean="0">
                          <a:solidFill>
                            <a:schemeClr val="accent1"/>
                          </a:solidFill>
                          <a:latin typeface="+mn-lt"/>
                          <a:ea typeface="Verdana" panose="020B0604030504040204" pitchFamily="34" charset="0"/>
                        </a:rPr>
                        <a:t>Type</a:t>
                      </a:r>
                      <a:endParaRPr lang="en-GB" sz="800" dirty="0">
                        <a:solidFill>
                          <a:schemeClr val="accent1"/>
                        </a:solidFill>
                        <a:latin typeface="+mn-lt"/>
                        <a:ea typeface="Verdana" panose="020B0604030504040204" pitchFamily="34" charset="0"/>
                      </a:endParaRPr>
                    </a:p>
                  </a:txBody>
                  <a:tcPr marL="0" marR="0" marT="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smtClean="0">
                          <a:solidFill>
                            <a:schemeClr val="accent1"/>
                          </a:solidFill>
                          <a:latin typeface="+mn-lt"/>
                          <a:ea typeface="Verdana" panose="020B0604030504040204" pitchFamily="34" charset="0"/>
                        </a:rPr>
                        <a:t>20/21 Total</a:t>
                      </a:r>
                      <a:endParaRPr lang="en-GB" sz="800" dirty="0">
                        <a:solidFill>
                          <a:schemeClr val="accent1"/>
                        </a:solidFill>
                        <a:latin typeface="+mn-lt"/>
                        <a:ea typeface="Verdana" panose="020B0604030504040204" pitchFamily="34" charset="0"/>
                      </a:endParaRPr>
                    </a:p>
                  </a:txBody>
                  <a:tcPr marL="0" marR="0" marT="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accent1"/>
                          </a:solidFill>
                          <a:latin typeface="+mn-lt"/>
                          <a:ea typeface="Verdana" panose="020B0604030504040204" pitchFamily="34" charset="0"/>
                        </a:rPr>
                        <a:t>21/22 Q1</a:t>
                      </a:r>
                      <a:endParaRPr lang="en-GB" sz="800" b="1" dirty="0">
                        <a:solidFill>
                          <a:schemeClr val="accent1"/>
                        </a:solidFill>
                        <a:latin typeface="+mn-lt"/>
                        <a:ea typeface="Verdana" panose="020B0604030504040204" pitchFamily="34" charset="0"/>
                      </a:endParaRPr>
                    </a:p>
                  </a:txBody>
                  <a:tcPr marL="0" marR="0" marT="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accent1"/>
                          </a:solidFill>
                          <a:latin typeface="+mn-lt"/>
                          <a:ea typeface="Verdana" panose="020B0604030504040204" pitchFamily="34" charset="0"/>
                        </a:rPr>
                        <a:t>21/22 Q2</a:t>
                      </a:r>
                      <a:endParaRPr lang="en-GB" sz="800" b="1" dirty="0">
                        <a:solidFill>
                          <a:schemeClr val="accent1"/>
                        </a:solidFill>
                        <a:latin typeface="+mn-lt"/>
                        <a:ea typeface="Verdana" panose="020B0604030504040204" pitchFamily="34" charset="0"/>
                      </a:endParaRPr>
                    </a:p>
                  </a:txBody>
                  <a:tcPr marL="0" marR="0" marT="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accent1"/>
                          </a:solidFill>
                          <a:latin typeface="+mn-lt"/>
                          <a:ea typeface="Verdana" panose="020B0604030504040204" pitchFamily="34" charset="0"/>
                        </a:rPr>
                        <a:t>21/22 Q3</a:t>
                      </a:r>
                      <a:endParaRPr lang="en-GB" sz="800" b="1" dirty="0">
                        <a:solidFill>
                          <a:schemeClr val="accent1"/>
                        </a:solidFill>
                        <a:latin typeface="+mn-lt"/>
                        <a:ea typeface="Verdana" panose="020B0604030504040204" pitchFamily="34" charset="0"/>
                      </a:endParaRPr>
                    </a:p>
                  </a:txBody>
                  <a:tcPr marL="0" marR="0" marT="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accent1"/>
                          </a:solidFill>
                          <a:latin typeface="+mn-lt"/>
                          <a:ea typeface="Verdana" panose="020B0604030504040204" pitchFamily="34" charset="0"/>
                        </a:rPr>
                        <a:t>21/22</a:t>
                      </a:r>
                      <a:r>
                        <a:rPr lang="en-GB" sz="800" b="1" baseline="0" dirty="0" smtClean="0">
                          <a:solidFill>
                            <a:schemeClr val="accent1"/>
                          </a:solidFill>
                          <a:latin typeface="+mn-lt"/>
                          <a:ea typeface="Verdana" panose="020B0604030504040204" pitchFamily="34" charset="0"/>
                        </a:rPr>
                        <a:t> Q4</a:t>
                      </a:r>
                      <a:endParaRPr lang="en-GB" sz="800" b="1" dirty="0">
                        <a:solidFill>
                          <a:schemeClr val="accent1"/>
                        </a:solidFill>
                        <a:latin typeface="+mn-lt"/>
                        <a:ea typeface="Verdana" panose="020B0604030504040204" pitchFamily="34" charset="0"/>
                      </a:endParaRPr>
                    </a:p>
                  </a:txBody>
                  <a:tcPr marL="0" marR="0" marT="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b="1" dirty="0" smtClean="0">
                          <a:solidFill>
                            <a:schemeClr val="accent1"/>
                          </a:solidFill>
                          <a:latin typeface="+mn-lt"/>
                          <a:ea typeface="Verdana" panose="020B0604030504040204" pitchFamily="34" charset="0"/>
                        </a:rPr>
                        <a:t>21/22 Total</a:t>
                      </a:r>
                      <a:endParaRPr lang="en-GB" sz="800" b="1" dirty="0">
                        <a:solidFill>
                          <a:schemeClr val="accent1"/>
                        </a:solidFill>
                        <a:latin typeface="+mn-lt"/>
                        <a:ea typeface="Verdana" panose="020B0604030504040204" pitchFamily="34" charset="0"/>
                      </a:endParaRPr>
                    </a:p>
                  </a:txBody>
                  <a:tcPr marL="0" marR="0" marT="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38987401"/>
                  </a:ext>
                </a:extLst>
              </a:tr>
              <a:tr h="134239">
                <a:tc>
                  <a:txBody>
                    <a:bodyPr/>
                    <a:lstStyle/>
                    <a:p>
                      <a:r>
                        <a:rPr lang="en-GB" sz="800" dirty="0">
                          <a:latin typeface="+mn-lt"/>
                          <a:ea typeface="Verdana" panose="020B0604030504040204" pitchFamily="34" charset="0"/>
                        </a:rPr>
                        <a:t>Employee </a:t>
                      </a:r>
                      <a:r>
                        <a:rPr lang="en-GB" sz="800" dirty="0" smtClean="0">
                          <a:latin typeface="+mn-lt"/>
                          <a:ea typeface="Verdana" panose="020B0604030504040204" pitchFamily="34" charset="0"/>
                        </a:rPr>
                        <a:t>accidents (Non-RIDDOR)</a:t>
                      </a:r>
                      <a:endParaRPr lang="en-GB" sz="800" dirty="0">
                        <a:latin typeface="+mn-lt"/>
                        <a:ea typeface="Verdana" panose="020B0604030504040204" pitchFamily="34" charset="0"/>
                      </a:endParaRPr>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23</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6</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10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extLst>
                  <a:ext uri="{0D108BD9-81ED-4DB2-BD59-A6C34878D82A}">
                    <a16:rowId xmlns:a16="http://schemas.microsoft.com/office/drawing/2014/main" val="1968493466"/>
                  </a:ext>
                </a:extLst>
              </a:tr>
              <a:tr h="133874">
                <a:tc>
                  <a:txBody>
                    <a:bodyPr/>
                    <a:lstStyle/>
                    <a:p>
                      <a:r>
                        <a:rPr lang="en-GB" sz="800" dirty="0" smtClean="0">
                          <a:latin typeface="+mn-lt"/>
                          <a:ea typeface="Verdana" panose="020B0604030504040204" pitchFamily="34" charset="0"/>
                        </a:rPr>
                        <a:t>Employee accidents</a:t>
                      </a:r>
                      <a:r>
                        <a:rPr lang="en-GB" sz="800" baseline="0" dirty="0" smtClean="0">
                          <a:latin typeface="+mn-lt"/>
                          <a:ea typeface="Verdana" panose="020B0604030504040204" pitchFamily="34" charset="0"/>
                        </a:rPr>
                        <a:t> (RIDDOR)</a:t>
                      </a:r>
                      <a:endParaRPr lang="en-GB" sz="800" dirty="0">
                        <a:latin typeface="+mn-lt"/>
                        <a:ea typeface="Verdana" panose="020B0604030504040204" pitchFamily="34" charset="0"/>
                      </a:endParaRPr>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5</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1</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extLst>
                  <a:ext uri="{0D108BD9-81ED-4DB2-BD59-A6C34878D82A}">
                    <a16:rowId xmlns:a16="http://schemas.microsoft.com/office/drawing/2014/main" val="443764555"/>
                  </a:ext>
                </a:extLst>
              </a:tr>
              <a:tr h="133874">
                <a:tc>
                  <a:txBody>
                    <a:bodyPr/>
                    <a:lstStyle/>
                    <a:p>
                      <a:r>
                        <a:rPr lang="en-GB" sz="800" dirty="0">
                          <a:latin typeface="+mn-lt"/>
                          <a:ea typeface="Verdana" panose="020B0604030504040204" pitchFamily="34" charset="0"/>
                        </a:rPr>
                        <a:t>Contractor </a:t>
                      </a:r>
                      <a:r>
                        <a:rPr lang="en-GB" sz="800" dirty="0" smtClean="0">
                          <a:latin typeface="+mn-lt"/>
                          <a:ea typeface="Verdana" panose="020B0604030504040204" pitchFamily="34" charset="0"/>
                        </a:rPr>
                        <a:t>accidents (Non-RIDDOR)</a:t>
                      </a:r>
                      <a:endParaRPr lang="en-GB" sz="800" dirty="0">
                        <a:latin typeface="+mn-lt"/>
                        <a:ea typeface="Verdana" panose="020B0604030504040204" pitchFamily="34" charset="0"/>
                      </a:endParaRPr>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6</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2</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5</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extLst>
                  <a:ext uri="{0D108BD9-81ED-4DB2-BD59-A6C34878D82A}">
                    <a16:rowId xmlns:a16="http://schemas.microsoft.com/office/drawing/2014/main" val="565054990"/>
                  </a:ext>
                </a:extLst>
              </a:tr>
              <a:tr h="133874">
                <a:tc>
                  <a:txBody>
                    <a:bodyPr/>
                    <a:lstStyle/>
                    <a:p>
                      <a:r>
                        <a:rPr lang="en-GB" sz="800" dirty="0" smtClean="0">
                          <a:latin typeface="+mn-lt"/>
                          <a:ea typeface="Verdana" panose="020B0604030504040204" pitchFamily="34" charset="0"/>
                        </a:rPr>
                        <a:t>Contractor</a:t>
                      </a:r>
                      <a:r>
                        <a:rPr lang="en-GB" sz="800" baseline="0" dirty="0" smtClean="0">
                          <a:latin typeface="+mn-lt"/>
                          <a:ea typeface="Verdana" panose="020B0604030504040204" pitchFamily="34" charset="0"/>
                        </a:rPr>
                        <a:t> accidents (RIDDOR)</a:t>
                      </a:r>
                      <a:endParaRPr lang="en-GB" sz="800" dirty="0">
                        <a:latin typeface="+mn-lt"/>
                        <a:ea typeface="Verdana" panose="020B0604030504040204" pitchFamily="34" charset="0"/>
                      </a:endParaRPr>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1</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extLst>
                  <a:ext uri="{0D108BD9-81ED-4DB2-BD59-A6C34878D82A}">
                    <a16:rowId xmlns:a16="http://schemas.microsoft.com/office/drawing/2014/main" val="1086627410"/>
                  </a:ext>
                </a:extLst>
              </a:tr>
              <a:tr h="133874">
                <a:tc>
                  <a:txBody>
                    <a:bodyPr/>
                    <a:lstStyle/>
                    <a:p>
                      <a:r>
                        <a:rPr lang="en-GB" sz="800" dirty="0">
                          <a:latin typeface="+mn-lt"/>
                          <a:ea typeface="Verdana" panose="020B0604030504040204" pitchFamily="34" charset="0"/>
                        </a:rPr>
                        <a:t>Agency </a:t>
                      </a:r>
                      <a:r>
                        <a:rPr lang="en-GB" sz="800" dirty="0" smtClean="0">
                          <a:latin typeface="+mn-lt"/>
                          <a:ea typeface="Verdana" panose="020B0604030504040204" pitchFamily="34" charset="0"/>
                        </a:rPr>
                        <a:t>accidents (Non-RIDDOR)</a:t>
                      </a:r>
                      <a:endParaRPr lang="en-GB" sz="800" dirty="0">
                        <a:latin typeface="+mn-lt"/>
                        <a:ea typeface="Verdana" panose="020B0604030504040204" pitchFamily="34" charset="0"/>
                      </a:endParaRPr>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extLst>
                  <a:ext uri="{0D108BD9-81ED-4DB2-BD59-A6C34878D82A}">
                    <a16:rowId xmlns:a16="http://schemas.microsoft.com/office/drawing/2014/main" val="3665238006"/>
                  </a:ext>
                </a:extLst>
              </a:tr>
              <a:tr h="133874">
                <a:tc>
                  <a:txBody>
                    <a:bodyPr/>
                    <a:lstStyle/>
                    <a:p>
                      <a:r>
                        <a:rPr lang="en-GB" sz="800" dirty="0" smtClean="0">
                          <a:latin typeface="+mn-lt"/>
                          <a:ea typeface="Verdana" panose="020B0604030504040204" pitchFamily="34" charset="0"/>
                        </a:rPr>
                        <a:t>Agency accidents (RIDDOR)</a:t>
                      </a:r>
                      <a:endParaRPr lang="en-GB" sz="800" dirty="0">
                        <a:latin typeface="+mn-lt"/>
                        <a:ea typeface="Verdana" panose="020B0604030504040204" pitchFamily="34" charset="0"/>
                      </a:endParaRPr>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extLst>
                  <a:ext uri="{0D108BD9-81ED-4DB2-BD59-A6C34878D82A}">
                    <a16:rowId xmlns:a16="http://schemas.microsoft.com/office/drawing/2014/main" val="475357717"/>
                  </a:ext>
                </a:extLst>
              </a:tr>
              <a:tr h="133874">
                <a:tc>
                  <a:txBody>
                    <a:bodyPr/>
                    <a:lstStyle/>
                    <a:p>
                      <a:r>
                        <a:rPr lang="en-GB" sz="800" dirty="0">
                          <a:latin typeface="+mn-lt"/>
                          <a:ea typeface="Verdana" panose="020B0604030504040204" pitchFamily="34" charset="0"/>
                        </a:rPr>
                        <a:t>Number</a:t>
                      </a:r>
                      <a:r>
                        <a:rPr lang="en-GB" sz="800" baseline="0" dirty="0">
                          <a:latin typeface="+mn-lt"/>
                          <a:ea typeface="Verdana" panose="020B0604030504040204" pitchFamily="34" charset="0"/>
                        </a:rPr>
                        <a:t> </a:t>
                      </a:r>
                      <a:r>
                        <a:rPr lang="en-GB" sz="800" dirty="0" smtClean="0">
                          <a:latin typeface="+mn-lt"/>
                          <a:ea typeface="Verdana" panose="020B0604030504040204" pitchFamily="34" charset="0"/>
                        </a:rPr>
                        <a:t>of incidents (non-RIDDOR)</a:t>
                      </a:r>
                      <a:endParaRPr lang="en-GB" sz="800" dirty="0">
                        <a:latin typeface="+mn-lt"/>
                        <a:ea typeface="Verdana" panose="020B0604030504040204" pitchFamily="34" charset="0"/>
                      </a:endParaRPr>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707</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180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extLst>
                  <a:ext uri="{0D108BD9-81ED-4DB2-BD59-A6C34878D82A}">
                    <a16:rowId xmlns:a16="http://schemas.microsoft.com/office/drawing/2014/main" val="1414331206"/>
                  </a:ext>
                </a:extLst>
              </a:tr>
              <a:tr h="133874">
                <a:tc>
                  <a:txBody>
                    <a:bodyPr/>
                    <a:lstStyle/>
                    <a:p>
                      <a:r>
                        <a:rPr lang="en-GB" sz="800" dirty="0" smtClean="0">
                          <a:latin typeface="+mn-lt"/>
                          <a:ea typeface="Verdana" panose="020B0604030504040204" pitchFamily="34" charset="0"/>
                        </a:rPr>
                        <a:t>Number of incidents (RIDDOR)</a:t>
                      </a:r>
                      <a:endParaRPr lang="en-GB" sz="800" dirty="0">
                        <a:latin typeface="+mn-lt"/>
                        <a:ea typeface="Verdana" panose="020B0604030504040204" pitchFamily="34" charset="0"/>
                      </a:endParaRPr>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5</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3</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1</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2E8"/>
                    </a:solidFill>
                  </a:tcPr>
                </a:tc>
                <a:extLst>
                  <a:ext uri="{0D108BD9-81ED-4DB2-BD59-A6C34878D82A}">
                    <a16:rowId xmlns:a16="http://schemas.microsoft.com/office/drawing/2014/main" val="2398630544"/>
                  </a:ext>
                </a:extLst>
              </a:tr>
              <a:tr h="133874">
                <a:tc>
                  <a:txBody>
                    <a:bodyPr/>
                    <a:lstStyle/>
                    <a:p>
                      <a:r>
                        <a:rPr lang="en-GB" sz="800" dirty="0">
                          <a:latin typeface="+mn-lt"/>
                          <a:ea typeface="Verdana" panose="020B0604030504040204" pitchFamily="34" charset="0"/>
                        </a:rPr>
                        <a:t>Member</a:t>
                      </a:r>
                      <a:r>
                        <a:rPr lang="en-GB" sz="800" baseline="0" dirty="0">
                          <a:latin typeface="+mn-lt"/>
                          <a:ea typeface="Verdana" panose="020B0604030504040204" pitchFamily="34" charset="0"/>
                        </a:rPr>
                        <a:t> of </a:t>
                      </a:r>
                      <a:br>
                        <a:rPr lang="en-GB" sz="800" baseline="0" dirty="0">
                          <a:latin typeface="+mn-lt"/>
                          <a:ea typeface="Verdana" panose="020B0604030504040204" pitchFamily="34" charset="0"/>
                        </a:rPr>
                      </a:br>
                      <a:r>
                        <a:rPr lang="en-GB" sz="800" dirty="0">
                          <a:latin typeface="+mn-lt"/>
                          <a:ea typeface="Verdana" panose="020B0604030504040204" pitchFamily="34" charset="0"/>
                        </a:rPr>
                        <a:t>public </a:t>
                      </a:r>
                      <a:r>
                        <a:rPr lang="en-GB" sz="800" dirty="0" smtClean="0">
                          <a:latin typeface="+mn-lt"/>
                          <a:ea typeface="Verdana" panose="020B0604030504040204" pitchFamily="34" charset="0"/>
                        </a:rPr>
                        <a:t>accidents (non-RIDDOR)</a:t>
                      </a:r>
                      <a:endParaRPr lang="en-GB" sz="800" dirty="0">
                        <a:latin typeface="+mn-lt"/>
                        <a:ea typeface="Verdana" panose="020B0604030504040204" pitchFamily="34" charset="0"/>
                      </a:endParaRPr>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26</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3</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11</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extLst>
                  <a:ext uri="{0D108BD9-81ED-4DB2-BD59-A6C34878D82A}">
                    <a16:rowId xmlns:a16="http://schemas.microsoft.com/office/drawing/2014/main" val="422891828"/>
                  </a:ext>
                </a:extLst>
              </a:tr>
              <a:tr h="1338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dirty="0" smtClean="0">
                          <a:latin typeface="+mn-lt"/>
                          <a:ea typeface="Verdana" panose="020B0604030504040204" pitchFamily="34" charset="0"/>
                        </a:rPr>
                        <a:t>Member</a:t>
                      </a:r>
                      <a:r>
                        <a:rPr lang="en-GB" sz="800" baseline="0" dirty="0" smtClean="0">
                          <a:latin typeface="+mn-lt"/>
                          <a:ea typeface="Verdana" panose="020B0604030504040204" pitchFamily="34" charset="0"/>
                        </a:rPr>
                        <a:t> of </a:t>
                      </a:r>
                      <a:br>
                        <a:rPr lang="en-GB" sz="800" baseline="0" dirty="0" smtClean="0">
                          <a:latin typeface="+mn-lt"/>
                          <a:ea typeface="Verdana" panose="020B0604030504040204" pitchFamily="34" charset="0"/>
                        </a:rPr>
                      </a:br>
                      <a:r>
                        <a:rPr lang="en-GB" sz="800" dirty="0" smtClean="0">
                          <a:latin typeface="+mn-lt"/>
                          <a:ea typeface="Verdana" panose="020B0604030504040204" pitchFamily="34" charset="0"/>
                        </a:rPr>
                        <a:t>public accidents (RIDDOR)</a:t>
                      </a:r>
                    </a:p>
                  </a:txBody>
                  <a:tcPr marL="3600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0"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15000"/>
                        </a:lnSpc>
                        <a:spcAft>
                          <a:spcPts val="0"/>
                        </a:spcAft>
                      </a:pPr>
                      <a:r>
                        <a:rPr lang="en-GB" sz="800" b="0" dirty="0" smtClean="0">
                          <a:effectLst/>
                          <a:latin typeface="Calibri" panose="020F0502020204030204" pitchFamily="34" charset="0"/>
                          <a:ea typeface="Times New Roman" panose="02020603050405020304" pitchFamily="18" charset="0"/>
                          <a:cs typeface="Times New Roman" panose="02020603050405020304" pitchFamily="18" charset="0"/>
                        </a:rPr>
                        <a:t>0</a:t>
                      </a: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tc>
                  <a:txBody>
                    <a:bodyPr/>
                    <a:lstStyle/>
                    <a:p>
                      <a:pPr algn="ctr">
                        <a:lnSpc>
                          <a:spcPct val="107000"/>
                        </a:lnSpc>
                        <a:spcAft>
                          <a:spcPts val="0"/>
                        </a:spcAft>
                      </a:pPr>
                      <a:endParaRPr lang="en-GB" sz="8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5CE"/>
                    </a:solidFill>
                  </a:tcPr>
                </a:tc>
                <a:extLst>
                  <a:ext uri="{0D108BD9-81ED-4DB2-BD59-A6C34878D82A}">
                    <a16:rowId xmlns:a16="http://schemas.microsoft.com/office/drawing/2014/main" val="1682662466"/>
                  </a:ext>
                </a:extLst>
              </a:tr>
            </a:tbl>
          </a:graphicData>
        </a:graphic>
      </p:graphicFrame>
      <p:sp>
        <p:nvSpPr>
          <p:cNvPr id="18" name="TextBox 17">
            <a:extLst>
              <a:ext uri="{FF2B5EF4-FFF2-40B4-BE49-F238E27FC236}">
                <a16:creationId xmlns:a16="http://schemas.microsoft.com/office/drawing/2014/main" id="{A511F6C3-EC97-44C5-A092-6F711F39E2A8}"/>
              </a:ext>
            </a:extLst>
          </p:cNvPr>
          <p:cNvSpPr txBox="1"/>
          <p:nvPr/>
        </p:nvSpPr>
        <p:spPr>
          <a:xfrm>
            <a:off x="5661334" y="153285"/>
            <a:ext cx="3856715" cy="230832"/>
          </a:xfrm>
          <a:prstGeom prst="rect">
            <a:avLst/>
          </a:prstGeom>
          <a:noFill/>
        </p:spPr>
        <p:txBody>
          <a:bodyPr wrap="square" rtlCol="0">
            <a:spAutoFit/>
          </a:bodyPr>
          <a:lstStyle/>
          <a:p>
            <a:r>
              <a:rPr lang="en-GB" sz="900" b="1" dirty="0" smtClean="0">
                <a:solidFill>
                  <a:srgbClr val="48A23F"/>
                </a:solidFill>
                <a:ea typeface="Verdana" panose="020B0604030504040204" pitchFamily="34" charset="0"/>
              </a:rPr>
              <a:t>999 </a:t>
            </a:r>
            <a:r>
              <a:rPr lang="en-GB" sz="900" b="1" dirty="0">
                <a:solidFill>
                  <a:srgbClr val="48A23F"/>
                </a:solidFill>
                <a:ea typeface="Verdana" panose="020B0604030504040204" pitchFamily="34" charset="0"/>
              </a:rPr>
              <a:t>FLS Employees </a:t>
            </a:r>
            <a:r>
              <a:rPr lang="en-GB" sz="800" dirty="0">
                <a:solidFill>
                  <a:srgbClr val="48A23F"/>
                </a:solidFill>
                <a:ea typeface="Verdana" panose="020B0604030504040204" pitchFamily="34" charset="0"/>
              </a:rPr>
              <a:t>(at end of </a:t>
            </a:r>
            <a:r>
              <a:rPr lang="en-GB" sz="800" dirty="0" smtClean="0">
                <a:solidFill>
                  <a:srgbClr val="48A23F"/>
                </a:solidFill>
                <a:ea typeface="Verdana" panose="020B0604030504040204" pitchFamily="34" charset="0"/>
              </a:rPr>
              <a:t>September 2021)</a:t>
            </a:r>
            <a:endParaRPr lang="en-GB" sz="800" dirty="0">
              <a:solidFill>
                <a:srgbClr val="48A23F"/>
              </a:solidFill>
              <a:ea typeface="Verdana" panose="020B0604030504040204" pitchFamily="34" charset="0"/>
            </a:endParaRPr>
          </a:p>
        </p:txBody>
      </p:sp>
      <p:sp>
        <p:nvSpPr>
          <p:cNvPr id="19" name="TextBox 18">
            <a:extLst>
              <a:ext uri="{FF2B5EF4-FFF2-40B4-BE49-F238E27FC236}">
                <a16:creationId xmlns:a16="http://schemas.microsoft.com/office/drawing/2014/main" id="{47E41C4E-7BB8-4E20-8F65-B9B2031B63A8}"/>
              </a:ext>
            </a:extLst>
          </p:cNvPr>
          <p:cNvSpPr txBox="1"/>
          <p:nvPr/>
        </p:nvSpPr>
        <p:spPr>
          <a:xfrm>
            <a:off x="4760417" y="1431825"/>
            <a:ext cx="4270717" cy="610552"/>
          </a:xfrm>
          <a:prstGeom prst="rect">
            <a:avLst/>
          </a:prstGeom>
          <a:noFill/>
        </p:spPr>
        <p:txBody>
          <a:bodyPr wrap="square" rtlCol="0">
            <a:spAutoFit/>
          </a:bodyPr>
          <a:lstStyle/>
          <a:p>
            <a:pPr>
              <a:lnSpc>
                <a:spcPct val="107000"/>
              </a:lnSpc>
              <a:spcAft>
                <a:spcPts val="0"/>
              </a:spcAft>
            </a:pPr>
            <a:r>
              <a:rPr lang="en-GB" sz="800" b="1" dirty="0" smtClean="0">
                <a:solidFill>
                  <a:schemeClr val="accent1"/>
                </a:solidFill>
                <a:ea typeface="Verdana" panose="020B0604030504040204" pitchFamily="34" charset="0"/>
                <a:cs typeface="Verdana" panose="020B0604030504040204" pitchFamily="34" charset="0"/>
              </a:rPr>
              <a:t>Comments</a:t>
            </a:r>
            <a:r>
              <a:rPr lang="en-GB" sz="800" dirty="0">
                <a:solidFill>
                  <a:schemeClr val="accent1"/>
                </a:solidFill>
                <a:ea typeface="Verdana" panose="020B0604030504040204" pitchFamily="34" charset="0"/>
                <a:cs typeface="Verdana" panose="020B0604030504040204" pitchFamily="34" charset="0"/>
              </a:rPr>
              <a:t>: </a:t>
            </a:r>
            <a:r>
              <a:rPr lang="en-GB" sz="800" dirty="0" smtClean="0">
                <a:solidFill>
                  <a:schemeClr val="accent1"/>
                </a:solidFill>
                <a:ea typeface="Verdana" panose="020B0604030504040204" pitchFamily="34" charset="0"/>
                <a:cs typeface="Verdana" panose="020B0604030504040204" pitchFamily="34" charset="0"/>
              </a:rPr>
              <a:t> </a:t>
            </a:r>
            <a:r>
              <a:rPr lang="en-GB" sz="800" dirty="0" smtClean="0">
                <a:ea typeface="Verdana" panose="020B0604030504040204" pitchFamily="34" charset="0"/>
                <a:cs typeface="Verdana" panose="020B0604030504040204" pitchFamily="34" charset="0"/>
              </a:rPr>
              <a:t>The increase in Business services staffing is largely due to student placements (16)/apprentices who started work in September.  Methods of managing establishment are being developed by Finance and HR in order to control staffing costs. </a:t>
            </a:r>
            <a:endParaRPr lang="en-GB" sz="800" dirty="0">
              <a:latin typeface="Calibri" panose="020F0502020204030204" pitchFamily="34" charset="0"/>
              <a:ea typeface="Times New Roman" panose="02020603050405020304" pitchFamily="18" charset="0"/>
              <a:cs typeface="Times New Roman" panose="02020603050405020304" pitchFamily="18" charset="0"/>
            </a:endParaRPr>
          </a:p>
          <a:p>
            <a:endParaRPr lang="en-GB" sz="800" dirty="0">
              <a:ea typeface="Verdana" panose="020B0604030504040204" pitchFamily="34" charset="0"/>
              <a:cs typeface="Verdana" panose="020B0604030504040204" pitchFamily="34" charset="0"/>
            </a:endParaRPr>
          </a:p>
        </p:txBody>
      </p:sp>
      <p:graphicFrame>
        <p:nvGraphicFramePr>
          <p:cNvPr id="23" name="Table 22" title="Staff numbers table">
            <a:extLst>
              <a:ext uri="{FF2B5EF4-FFF2-40B4-BE49-F238E27FC236}">
                <a16:creationId xmlns:a16="http://schemas.microsoft.com/office/drawing/2014/main" id="{3B735653-21EF-4B4C-81C5-9B4CA9FBF25C}"/>
              </a:ext>
            </a:extLst>
          </p:cNvPr>
          <p:cNvGraphicFramePr>
            <a:graphicFrameLocks noGrp="1"/>
          </p:cNvGraphicFramePr>
          <p:nvPr>
            <p:extLst>
              <p:ext uri="{D42A27DB-BD31-4B8C-83A1-F6EECF244321}">
                <p14:modId xmlns:p14="http://schemas.microsoft.com/office/powerpoint/2010/main" val="3569954599"/>
              </p:ext>
            </p:extLst>
          </p:nvPr>
        </p:nvGraphicFramePr>
        <p:xfrm>
          <a:off x="5431689" y="524410"/>
          <a:ext cx="3083661" cy="886307"/>
        </p:xfrm>
        <a:graphic>
          <a:graphicData uri="http://schemas.openxmlformats.org/drawingml/2006/table">
            <a:tbl>
              <a:tblPr firstRow="1" bandRow="1">
                <a:tableStyleId>{5C22544A-7EE6-4342-B048-85BDC9FD1C3A}</a:tableStyleId>
              </a:tblPr>
              <a:tblGrid>
                <a:gridCol w="2170847">
                  <a:extLst>
                    <a:ext uri="{9D8B030D-6E8A-4147-A177-3AD203B41FA5}">
                      <a16:colId xmlns:a16="http://schemas.microsoft.com/office/drawing/2014/main" val="1821700450"/>
                    </a:ext>
                  </a:extLst>
                </a:gridCol>
                <a:gridCol w="912814">
                  <a:extLst>
                    <a:ext uri="{9D8B030D-6E8A-4147-A177-3AD203B41FA5}">
                      <a16:colId xmlns:a16="http://schemas.microsoft.com/office/drawing/2014/main" val="2254568929"/>
                    </a:ext>
                  </a:extLst>
                </a:gridCol>
              </a:tblGrid>
              <a:tr h="123424">
                <a:tc>
                  <a:txBody>
                    <a:bodyPr/>
                    <a:lstStyle/>
                    <a:p>
                      <a:pPr marL="171450" indent="-171450">
                        <a:buClr>
                          <a:schemeClr val="accent2"/>
                        </a:buClr>
                        <a:buSzPct val="100000"/>
                        <a:buFont typeface="Webdings" panose="05030102010509060703" pitchFamily="18" charset="2"/>
                        <a:buChar char=""/>
                      </a:pPr>
                      <a:r>
                        <a:rPr lang="en-GB" sz="800" b="0" dirty="0">
                          <a:solidFill>
                            <a:schemeClr val="tx1"/>
                          </a:solidFill>
                          <a:latin typeface="+mn-lt"/>
                          <a:ea typeface="Verdana" panose="020B0604030504040204" pitchFamily="34" charset="0"/>
                          <a:cs typeface="Verdana" panose="020B0604030504040204" pitchFamily="34" charset="0"/>
                        </a:rPr>
                        <a:t>Business Services</a:t>
                      </a:r>
                    </a:p>
                  </a:txBody>
                  <a:tcPr marL="46800" marR="46800" marT="25200" marB="25200" anchor="ctr">
                    <a:lnL w="12700" cmpd="sng">
                      <a:noFill/>
                    </a:lnL>
                    <a:lnR w="12700" cmpd="sng">
                      <a:noFill/>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800" b="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232.72</a:t>
                      </a:r>
                      <a:endParaRPr lang="en-GB" sz="8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mpd="sng">
                      <a:noFill/>
                    </a:lnL>
                    <a:lnR w="12700" cmpd="sng">
                      <a:noFill/>
                    </a:lnR>
                    <a:lnT w="1905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968493466"/>
                  </a:ext>
                </a:extLst>
              </a:tr>
              <a:tr h="197027">
                <a:tc>
                  <a:txBody>
                    <a:bodyPr/>
                    <a:lstStyle/>
                    <a:p>
                      <a:pPr marL="171450" indent="-171450">
                        <a:buClr>
                          <a:schemeClr val="accent3"/>
                        </a:buClr>
                        <a:buSzPct val="100000"/>
                        <a:buFont typeface="Webdings" panose="05030102010509060703" pitchFamily="18" charset="2"/>
                        <a:buChar char=""/>
                      </a:pPr>
                      <a:r>
                        <a:rPr lang="en-GB" sz="800" dirty="0">
                          <a:latin typeface="+mn-lt"/>
                          <a:ea typeface="Verdana" panose="020B0604030504040204" pitchFamily="34" charset="0"/>
                          <a:cs typeface="Verdana" panose="020B0604030504040204" pitchFamily="34" charset="0"/>
                        </a:rPr>
                        <a:t>Corporate </a:t>
                      </a:r>
                      <a:r>
                        <a:rPr lang="en-GB" sz="800" dirty="0" smtClean="0">
                          <a:latin typeface="+mn-lt"/>
                          <a:ea typeface="Verdana" panose="020B0604030504040204" pitchFamily="34" charset="0"/>
                          <a:cs typeface="Verdana" panose="020B0604030504040204" pitchFamily="34" charset="0"/>
                        </a:rPr>
                        <a:t>Services</a:t>
                      </a:r>
                      <a:endParaRPr lang="en-GB" sz="800" dirty="0">
                        <a:latin typeface="+mn-lt"/>
                        <a:ea typeface="Verdana" panose="020B0604030504040204" pitchFamily="34" charset="0"/>
                        <a:cs typeface="Verdana" panose="020B0604030504040204" pitchFamily="34" charset="0"/>
                      </a:endParaRPr>
                    </a:p>
                  </a:txBody>
                  <a:tcPr marL="46800" marR="46800" marT="25200" marB="252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800" dirty="0" smtClean="0">
                          <a:effectLst/>
                          <a:latin typeface="Calibri" panose="020F0502020204030204" pitchFamily="34" charset="0"/>
                          <a:ea typeface="Times New Roman" panose="02020603050405020304" pitchFamily="18" charset="0"/>
                          <a:cs typeface="Times New Roman" panose="02020603050405020304" pitchFamily="18" charset="0"/>
                        </a:rPr>
                        <a:t>14.87</a:t>
                      </a:r>
                      <a:endParaRPr lang="en-GB"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86627410"/>
                  </a:ext>
                </a:extLst>
              </a:tr>
              <a:tr h="154172">
                <a:tc>
                  <a:txBody>
                    <a:bodyPr/>
                    <a:lstStyle/>
                    <a:p>
                      <a:pPr marL="171450" indent="-171450">
                        <a:buClr>
                          <a:schemeClr val="accent4"/>
                        </a:buClr>
                        <a:buSzPct val="100000"/>
                        <a:buFont typeface="Webdings" panose="05030102010509060703" pitchFamily="18" charset="2"/>
                        <a:buChar char=""/>
                      </a:pPr>
                      <a:r>
                        <a:rPr lang="en-GB" sz="800" dirty="0" smtClean="0">
                          <a:latin typeface="+mn-lt"/>
                          <a:ea typeface="Verdana" panose="020B0604030504040204" pitchFamily="34" charset="0"/>
                          <a:cs typeface="Verdana" panose="020B0604030504040204" pitchFamily="34" charset="0"/>
                        </a:rPr>
                        <a:t>Estate </a:t>
                      </a:r>
                      <a:r>
                        <a:rPr lang="en-GB" sz="800" dirty="0">
                          <a:latin typeface="+mn-lt"/>
                          <a:ea typeface="Verdana" panose="020B0604030504040204" pitchFamily="34" charset="0"/>
                          <a:cs typeface="Verdana" panose="020B0604030504040204" pitchFamily="34" charset="0"/>
                        </a:rPr>
                        <a:t>Development</a:t>
                      </a:r>
                    </a:p>
                  </a:txBody>
                  <a:tcPr marL="46800" marR="46800" marT="25200" marB="252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800" dirty="0" smtClean="0">
                          <a:effectLst/>
                          <a:latin typeface="Calibri" panose="020F0502020204030204" pitchFamily="34" charset="0"/>
                          <a:ea typeface="Times New Roman" panose="02020603050405020304" pitchFamily="18" charset="0"/>
                          <a:cs typeface="Times New Roman" panose="02020603050405020304" pitchFamily="18" charset="0"/>
                        </a:rPr>
                        <a:t>16.46</a:t>
                      </a:r>
                      <a:endParaRPr lang="en-GB"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65238006"/>
                  </a:ext>
                </a:extLst>
              </a:tr>
              <a:tr h="146657">
                <a:tc>
                  <a:txBody>
                    <a:bodyPr/>
                    <a:lstStyle/>
                    <a:p>
                      <a:pPr marL="171450" indent="-171450">
                        <a:buClr>
                          <a:schemeClr val="accent1"/>
                        </a:buClr>
                        <a:buSzPct val="100000"/>
                        <a:buFont typeface="Webdings" panose="05030102010509060703" pitchFamily="18" charset="2"/>
                        <a:buChar char=""/>
                      </a:pPr>
                      <a:r>
                        <a:rPr lang="en-GB" sz="800" dirty="0">
                          <a:latin typeface="+mn-lt"/>
                          <a:ea typeface="Verdana" panose="020B0604030504040204" pitchFamily="34" charset="0"/>
                          <a:cs typeface="Verdana" panose="020B0604030504040204" pitchFamily="34" charset="0"/>
                        </a:rPr>
                        <a:t>Land Management</a:t>
                      </a:r>
                    </a:p>
                  </a:txBody>
                  <a:tcPr marL="46800" marR="46800" marT="25200" marB="2520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lnSpc>
                          <a:spcPct val="107000"/>
                        </a:lnSpc>
                        <a:spcAft>
                          <a:spcPts val="0"/>
                        </a:spcAft>
                      </a:pPr>
                      <a:r>
                        <a:rPr lang="en-US" sz="800" dirty="0" smtClean="0">
                          <a:effectLst/>
                          <a:latin typeface="Calibri" panose="020F0502020204030204" pitchFamily="34" charset="0"/>
                          <a:ea typeface="Times New Roman" panose="02020603050405020304" pitchFamily="18" charset="0"/>
                          <a:cs typeface="Times New Roman" panose="02020603050405020304" pitchFamily="18" charset="0"/>
                        </a:rPr>
                        <a:t>736.06</a:t>
                      </a:r>
                      <a:endParaRPr lang="en-GB"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914631456"/>
                  </a:ext>
                </a:extLst>
              </a:tr>
              <a:tr h="123424">
                <a:tc>
                  <a:txBody>
                    <a:bodyPr/>
                    <a:lstStyle/>
                    <a:p>
                      <a:pPr algn="r"/>
                      <a:r>
                        <a:rPr lang="en-GB" sz="800" b="1" dirty="0">
                          <a:latin typeface="+mn-lt"/>
                          <a:ea typeface="Verdana" panose="020B0604030504040204" pitchFamily="34" charset="0"/>
                          <a:cs typeface="Verdana" panose="020B0604030504040204" pitchFamily="34" charset="0"/>
                        </a:rPr>
                        <a:t>Total</a:t>
                      </a:r>
                    </a:p>
                  </a:txBody>
                  <a:tcPr marL="46800" marR="46800" marT="25200" marB="2520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Aft>
                          <a:spcPts val="0"/>
                        </a:spcAft>
                      </a:pPr>
                      <a:r>
                        <a:rPr lang="en-US" sz="800" b="1" dirty="0" smtClean="0">
                          <a:effectLst/>
                          <a:latin typeface="Calibri" panose="020F0502020204030204" pitchFamily="34" charset="0"/>
                          <a:ea typeface="Times New Roman" panose="02020603050405020304" pitchFamily="18" charset="0"/>
                          <a:cs typeface="Times New Roman" panose="02020603050405020304" pitchFamily="18" charset="0"/>
                        </a:rPr>
                        <a:t>1000.11</a:t>
                      </a:r>
                      <a:endParaRPr lang="en-GB" sz="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3731637"/>
                  </a:ext>
                </a:extLst>
              </a:tr>
            </a:tbl>
          </a:graphicData>
        </a:graphic>
      </p:graphicFrame>
      <p:sp>
        <p:nvSpPr>
          <p:cNvPr id="28" name="TextBox 27">
            <a:extLst>
              <a:ext uri="{FF2B5EF4-FFF2-40B4-BE49-F238E27FC236}">
                <a16:creationId xmlns:a16="http://schemas.microsoft.com/office/drawing/2014/main" id="{47E41C4E-7BB8-4E20-8F65-B9B2031B63A8}"/>
              </a:ext>
            </a:extLst>
          </p:cNvPr>
          <p:cNvSpPr txBox="1"/>
          <p:nvPr/>
        </p:nvSpPr>
        <p:spPr>
          <a:xfrm>
            <a:off x="4758974" y="4169608"/>
            <a:ext cx="4332781" cy="1528624"/>
          </a:xfrm>
          <a:prstGeom prst="rect">
            <a:avLst/>
          </a:prstGeom>
          <a:noFill/>
        </p:spPr>
        <p:txBody>
          <a:bodyPr wrap="square" rtlCol="0">
            <a:spAutoFit/>
          </a:bodyPr>
          <a:lstStyle/>
          <a:p>
            <a:pPr>
              <a:spcAft>
                <a:spcPts val="400"/>
              </a:spcAft>
              <a:buClr>
                <a:srgbClr val="48A23F"/>
              </a:buClr>
            </a:pPr>
            <a:r>
              <a:rPr lang="en-GB" sz="1000" b="1" dirty="0" smtClean="0">
                <a:solidFill>
                  <a:schemeClr val="accent1"/>
                </a:solidFill>
                <a:ea typeface="Verdana" panose="020B0604030504040204" pitchFamily="34" charset="0"/>
              </a:rPr>
              <a:t>Accident &amp; Incident Learnings: </a:t>
            </a:r>
          </a:p>
          <a:p>
            <a:r>
              <a:rPr lang="en-GB" sz="800" dirty="0"/>
              <a:t>The </a:t>
            </a:r>
            <a:r>
              <a:rPr lang="en-GB" sz="800" dirty="0" err="1"/>
              <a:t>RIDDOR</a:t>
            </a:r>
            <a:r>
              <a:rPr lang="en-GB" sz="800" dirty="0"/>
              <a:t> incidents were: a slip/trip/fall (over 7 day injury) and a felled tree striking an overhead power line (dangerous occurrence). There were also two </a:t>
            </a:r>
            <a:r>
              <a:rPr lang="en-GB" sz="800" dirty="0" err="1"/>
              <a:t>RIDDOR</a:t>
            </a:r>
            <a:r>
              <a:rPr lang="en-GB" sz="800" dirty="0"/>
              <a:t> occupational ill health reports related to ticks/ Lyme disease.</a:t>
            </a:r>
          </a:p>
          <a:p>
            <a:endParaRPr lang="en-GB" sz="800" dirty="0"/>
          </a:p>
          <a:p>
            <a:r>
              <a:rPr lang="en-GB" sz="800" dirty="0"/>
              <a:t>The top cause of injury to employees was wasp stings. Some incidents reported included multiple people.</a:t>
            </a:r>
          </a:p>
          <a:p>
            <a:r>
              <a:rPr lang="en-GB" sz="800" dirty="0"/>
              <a:t> </a:t>
            </a:r>
          </a:p>
          <a:p>
            <a:r>
              <a:rPr lang="en-GB" sz="800" dirty="0"/>
              <a:t>The increase in activity related to removal of </a:t>
            </a:r>
            <a:r>
              <a:rPr lang="en-GB" sz="800" dirty="0" err="1"/>
              <a:t>COVID</a:t>
            </a:r>
            <a:r>
              <a:rPr lang="en-GB" sz="800" dirty="0"/>
              <a:t> </a:t>
            </a:r>
            <a:r>
              <a:rPr lang="en-GB" sz="800" dirty="0" smtClean="0"/>
              <a:t>restrictions and this </a:t>
            </a:r>
            <a:r>
              <a:rPr lang="en-GB" sz="800" dirty="0"/>
              <a:t>may be a factor in the rise in injuries e.g. members of the public, but does not fully explain it. Falls from mountain bikes was the highest cause of injury to members of the public.</a:t>
            </a:r>
            <a:endParaRPr lang="en-GB" sz="100" dirty="0"/>
          </a:p>
        </p:txBody>
      </p:sp>
      <p:pic>
        <p:nvPicPr>
          <p:cNvPr id="20" name="Picture 19" title="Header - Q2 issues and achievements">
            <a:extLst>
              <a:ext uri="{FF2B5EF4-FFF2-40B4-BE49-F238E27FC236}">
                <a16:creationId xmlns:a16="http://schemas.microsoft.com/office/drawing/2014/main" id="{95C0DD20-E02F-4F51-8FEA-28752A3848BF}"/>
              </a:ext>
            </a:extLst>
          </p:cNvPr>
          <p:cNvPicPr>
            <a:picLocks noChangeAspect="1"/>
          </p:cNvPicPr>
          <p:nvPr/>
        </p:nvPicPr>
        <p:blipFill rotWithShape="1">
          <a:blip r:embed="rId2">
            <a:extLst>
              <a:ext uri="{28A0092B-C50C-407E-A947-70E740481C1C}">
                <a14:useLocalDpi xmlns:a14="http://schemas.microsoft.com/office/drawing/2010/main" val="0"/>
              </a:ext>
            </a:extLst>
          </a:blip>
          <a:srcRect l="11817" t="951"/>
          <a:stretch/>
        </p:blipFill>
        <p:spPr>
          <a:xfrm>
            <a:off x="142884" y="3232569"/>
            <a:ext cx="1673987" cy="348846"/>
          </a:xfrm>
          <a:prstGeom prst="rect">
            <a:avLst/>
          </a:prstGeom>
        </p:spPr>
      </p:pic>
      <p:sp>
        <p:nvSpPr>
          <p:cNvPr id="21" name="TextBox 20">
            <a:extLst>
              <a:ext uri="{FF2B5EF4-FFF2-40B4-BE49-F238E27FC236}">
                <a16:creationId xmlns:a16="http://schemas.microsoft.com/office/drawing/2014/main" id="{95BEC7D3-3368-412E-995C-CAAAFF82AFF5}"/>
              </a:ext>
            </a:extLst>
          </p:cNvPr>
          <p:cNvSpPr txBox="1"/>
          <p:nvPr/>
        </p:nvSpPr>
        <p:spPr>
          <a:xfrm>
            <a:off x="125821" y="3215349"/>
            <a:ext cx="1790875" cy="246221"/>
          </a:xfrm>
          <a:prstGeom prst="rect">
            <a:avLst/>
          </a:prstGeom>
          <a:noFill/>
        </p:spPr>
        <p:txBody>
          <a:bodyPr wrap="none" rtlCol="0">
            <a:spAutoFit/>
          </a:bodyPr>
          <a:lstStyle/>
          <a:p>
            <a:r>
              <a:rPr lang="en-GB" sz="1000" b="1" dirty="0" err="1" smtClean="0">
                <a:solidFill>
                  <a:schemeClr val="bg1"/>
                </a:solidFill>
                <a:ea typeface="Verdana" panose="020B0604030504040204" pitchFamily="34" charset="0"/>
              </a:rPr>
              <a:t>Q2</a:t>
            </a:r>
            <a:r>
              <a:rPr lang="en-GB" sz="1000" b="1" dirty="0" smtClean="0">
                <a:solidFill>
                  <a:schemeClr val="bg1"/>
                </a:solidFill>
                <a:ea typeface="Verdana" panose="020B0604030504040204" pitchFamily="34" charset="0"/>
              </a:rPr>
              <a:t> Issues </a:t>
            </a:r>
            <a:r>
              <a:rPr lang="en-GB" sz="1000" b="1" dirty="0">
                <a:solidFill>
                  <a:schemeClr val="bg1"/>
                </a:solidFill>
                <a:ea typeface="Verdana" panose="020B0604030504040204" pitchFamily="34" charset="0"/>
              </a:rPr>
              <a:t>&amp; Achievements       </a:t>
            </a:r>
            <a:endParaRPr lang="en-GB" sz="1000" dirty="0">
              <a:solidFill>
                <a:schemeClr val="accent1"/>
              </a:solidFill>
              <a:ea typeface="Verdana" panose="020B0604030504040204" pitchFamily="34" charset="0"/>
            </a:endParaRPr>
          </a:p>
        </p:txBody>
      </p:sp>
      <p:pic>
        <p:nvPicPr>
          <p:cNvPr id="24" name="Picture 23" title="Header - Accidents and Incidents">
            <a:extLst>
              <a:ext uri="{FF2B5EF4-FFF2-40B4-BE49-F238E27FC236}">
                <a16:creationId xmlns:a16="http://schemas.microsoft.com/office/drawing/2014/main" id="{999FC305-D0C9-48EA-836F-EDA77C020478}"/>
              </a:ext>
            </a:extLst>
          </p:cNvPr>
          <p:cNvPicPr>
            <a:picLocks noChangeAspect="1"/>
          </p:cNvPicPr>
          <p:nvPr/>
        </p:nvPicPr>
        <p:blipFill rotWithShape="1">
          <a:blip r:embed="rId2">
            <a:extLst>
              <a:ext uri="{28A0092B-C50C-407E-A947-70E740481C1C}">
                <a14:useLocalDpi xmlns:a14="http://schemas.microsoft.com/office/drawing/2010/main" val="0"/>
              </a:ext>
            </a:extLst>
          </a:blip>
          <a:srcRect l="15423" t="951" r="1"/>
          <a:stretch/>
        </p:blipFill>
        <p:spPr>
          <a:xfrm>
            <a:off x="4784134" y="1980092"/>
            <a:ext cx="1480167" cy="348846"/>
          </a:xfrm>
          <a:prstGeom prst="rect">
            <a:avLst/>
          </a:prstGeom>
        </p:spPr>
      </p:pic>
      <p:sp>
        <p:nvSpPr>
          <p:cNvPr id="25" name="TextBox 24">
            <a:extLst>
              <a:ext uri="{FF2B5EF4-FFF2-40B4-BE49-F238E27FC236}">
                <a16:creationId xmlns:a16="http://schemas.microsoft.com/office/drawing/2014/main" id="{9A178B1C-4E0D-497C-8664-647887256818}"/>
              </a:ext>
            </a:extLst>
          </p:cNvPr>
          <p:cNvSpPr txBox="1"/>
          <p:nvPr/>
        </p:nvSpPr>
        <p:spPr>
          <a:xfrm>
            <a:off x="4732615" y="1960709"/>
            <a:ext cx="1330814" cy="246221"/>
          </a:xfrm>
          <a:prstGeom prst="rect">
            <a:avLst/>
          </a:prstGeom>
          <a:noFill/>
        </p:spPr>
        <p:txBody>
          <a:bodyPr wrap="none" rtlCol="0">
            <a:spAutoFit/>
          </a:bodyPr>
          <a:lstStyle/>
          <a:p>
            <a:r>
              <a:rPr lang="en-GB" sz="1000" b="1" dirty="0">
                <a:solidFill>
                  <a:schemeClr val="bg1"/>
                </a:solidFill>
                <a:ea typeface="Verdana" panose="020B0604030504040204" pitchFamily="34" charset="0"/>
              </a:rPr>
              <a:t>Accidents &amp; Incidents</a:t>
            </a:r>
            <a:endParaRPr lang="en-GB" sz="1000" dirty="0">
              <a:solidFill>
                <a:schemeClr val="accent1"/>
              </a:solidFill>
              <a:ea typeface="Verdana" panose="020B0604030504040204" pitchFamily="34" charset="0"/>
            </a:endParaRPr>
          </a:p>
        </p:txBody>
      </p:sp>
      <p:sp>
        <p:nvSpPr>
          <p:cNvPr id="29" name="TextBox 28">
            <a:extLst>
              <a:ext uri="{FF2B5EF4-FFF2-40B4-BE49-F238E27FC236}">
                <a16:creationId xmlns:a16="http://schemas.microsoft.com/office/drawing/2014/main" id="{AD5131E5-0703-4589-944F-26AFE76ED514}"/>
              </a:ext>
            </a:extLst>
          </p:cNvPr>
          <p:cNvSpPr txBox="1"/>
          <p:nvPr/>
        </p:nvSpPr>
        <p:spPr>
          <a:xfrm>
            <a:off x="172260" y="6070313"/>
            <a:ext cx="2073514" cy="473976"/>
          </a:xfrm>
          <a:prstGeom prst="rect">
            <a:avLst/>
          </a:prstGeom>
          <a:solidFill>
            <a:srgbClr val="FCF2F6"/>
          </a:solidFill>
        </p:spPr>
        <p:txBody>
          <a:bodyPr wrap="square" lIns="0" tIns="0" rIns="0" bIns="0" numCol="1" rtlCol="0">
            <a:spAutoFit/>
          </a:bodyPr>
          <a:lstStyle/>
          <a:p>
            <a:pPr marL="171450" indent="-171450">
              <a:lnSpc>
                <a:spcPct val="110000"/>
              </a:lnSpc>
              <a:buClr>
                <a:srgbClr val="6F2D2F"/>
              </a:buClr>
              <a:buSzPct val="100000"/>
              <a:buFont typeface="Webdings" panose="05030102010509060703" pitchFamily="18" charset="2"/>
              <a:buChar char="="/>
            </a:pPr>
            <a:r>
              <a:rPr lang="en-GB" sz="700" spc="-10" dirty="0" smtClean="0">
                <a:solidFill>
                  <a:srgbClr val="6F2D2F"/>
                </a:solidFill>
                <a:ea typeface="Verdana" panose="020B0604030504040204" pitchFamily="34" charset="0"/>
                <a:cs typeface="Verdana" panose="020B0604030504040204" pitchFamily="34" charset="0"/>
              </a:rPr>
              <a:t>Supporting a Sustainable Rural Economy</a:t>
            </a:r>
          </a:p>
          <a:p>
            <a:pPr marL="171450" indent="-171450">
              <a:lnSpc>
                <a:spcPct val="110000"/>
              </a:lnSpc>
              <a:buClr>
                <a:srgbClr val="77AB96"/>
              </a:buClr>
              <a:buSzPct val="100000"/>
              <a:buFont typeface="Webdings" panose="05030102010509060703" pitchFamily="18" charset="2"/>
              <a:buChar char="="/>
            </a:pPr>
            <a:r>
              <a:rPr lang="en-GB" sz="700" spc="-10" dirty="0" smtClean="0">
                <a:solidFill>
                  <a:srgbClr val="77AB96"/>
                </a:solidFill>
                <a:latin typeface="Calibri" panose="020F0502020204030204" pitchFamily="34" charset="0"/>
                <a:ea typeface="Verdana" panose="020B0604030504040204" pitchFamily="34" charset="0"/>
                <a:cs typeface="Calibri" panose="020F0502020204030204" pitchFamily="34" charset="0"/>
              </a:rPr>
              <a:t>Looking </a:t>
            </a:r>
            <a:r>
              <a:rPr lang="en-GB" sz="700" spc="-10" dirty="0">
                <a:solidFill>
                  <a:srgbClr val="77AB96"/>
                </a:solidFill>
                <a:latin typeface="Calibri" panose="020F0502020204030204" pitchFamily="34" charset="0"/>
                <a:ea typeface="Verdana" panose="020B0604030504040204" pitchFamily="34" charset="0"/>
                <a:cs typeface="Calibri" panose="020F0502020204030204" pitchFamily="34" charset="0"/>
              </a:rPr>
              <a:t>after Scotland’s National Forests </a:t>
            </a:r>
            <a:r>
              <a:rPr lang="en-GB" sz="700" spc="-10" dirty="0" smtClean="0">
                <a:solidFill>
                  <a:srgbClr val="77AB96"/>
                </a:solidFill>
                <a:latin typeface="Calibri" panose="020F0502020204030204" pitchFamily="34" charset="0"/>
                <a:ea typeface="Verdana" panose="020B0604030504040204" pitchFamily="34" charset="0"/>
                <a:cs typeface="Calibri" panose="020F0502020204030204" pitchFamily="34" charset="0"/>
              </a:rPr>
              <a:t>and Land</a:t>
            </a:r>
          </a:p>
          <a:p>
            <a:pPr marL="171450" indent="-171450">
              <a:lnSpc>
                <a:spcPct val="110000"/>
              </a:lnSpc>
              <a:buClr>
                <a:srgbClr val="77AB96"/>
              </a:buClr>
              <a:buSzPct val="100000"/>
              <a:buFont typeface="Webdings" panose="05030102010509060703" pitchFamily="18" charset="2"/>
              <a:buChar char="="/>
            </a:pPr>
            <a:r>
              <a:rPr lang="en-GB" sz="700" spc="-10" dirty="0">
                <a:solidFill>
                  <a:srgbClr val="005A83"/>
                </a:solidFill>
                <a:latin typeface="Calibri" panose="020F0502020204030204" pitchFamily="34" charset="0"/>
                <a:ea typeface="Verdana" panose="020B0604030504040204" pitchFamily="34" charset="0"/>
                <a:cs typeface="Calibri" panose="020F0502020204030204" pitchFamily="34" charset="0"/>
              </a:rPr>
              <a:t>Scotland’s National Forests and </a:t>
            </a:r>
            <a:r>
              <a:rPr lang="en-GB" sz="700" spc="-10" dirty="0" smtClean="0">
                <a:solidFill>
                  <a:srgbClr val="005A83"/>
                </a:solidFill>
                <a:latin typeface="Calibri" panose="020F0502020204030204" pitchFamily="34" charset="0"/>
                <a:ea typeface="Verdana" panose="020B0604030504040204" pitchFamily="34" charset="0"/>
                <a:cs typeface="Calibri" panose="020F0502020204030204" pitchFamily="34" charset="0"/>
              </a:rPr>
              <a:t>Land for Visitors and Communities</a:t>
            </a:r>
            <a:endParaRPr lang="en-GB" sz="700" spc="-10" dirty="0">
              <a:solidFill>
                <a:srgbClr val="77AB96"/>
              </a:solidFill>
              <a:latin typeface="Calibri" panose="020F0502020204030204" pitchFamily="34" charset="0"/>
              <a:ea typeface="Verdana" panose="020B0604030504040204" pitchFamily="34" charset="0"/>
              <a:cs typeface="Calibri" panose="020F0502020204030204" pitchFamily="34" charset="0"/>
            </a:endParaRPr>
          </a:p>
        </p:txBody>
      </p:sp>
      <p:sp>
        <p:nvSpPr>
          <p:cNvPr id="47" name="TextBox 46">
            <a:extLst>
              <a:ext uri="{FF2B5EF4-FFF2-40B4-BE49-F238E27FC236}">
                <a16:creationId xmlns:a16="http://schemas.microsoft.com/office/drawing/2014/main" id="{DAA031D5-D0B7-4F75-A42B-112712D0F1DB}"/>
              </a:ext>
            </a:extLst>
          </p:cNvPr>
          <p:cNvSpPr txBox="1"/>
          <p:nvPr/>
        </p:nvSpPr>
        <p:spPr>
          <a:xfrm>
            <a:off x="2245774" y="6081202"/>
            <a:ext cx="2094779" cy="236988"/>
          </a:xfrm>
          <a:prstGeom prst="rect">
            <a:avLst/>
          </a:prstGeom>
          <a:solidFill>
            <a:srgbClr val="FCF2F6"/>
          </a:solidFill>
        </p:spPr>
        <p:txBody>
          <a:bodyPr wrap="square" lIns="0" tIns="0" rIns="0" bIns="0" numCol="1" rtlCol="0">
            <a:spAutoFit/>
          </a:bodyPr>
          <a:lstStyle/>
          <a:p>
            <a:pPr marL="171450" indent="-171450">
              <a:lnSpc>
                <a:spcPct val="110000"/>
              </a:lnSpc>
              <a:buClr>
                <a:srgbClr val="C4B900"/>
              </a:buClr>
              <a:buSzPct val="100000"/>
              <a:buFont typeface="Webdings" panose="05030102010509060703" pitchFamily="18" charset="2"/>
              <a:buChar char="="/>
            </a:pPr>
            <a:r>
              <a:rPr lang="en-GB" sz="700" spc="-10" dirty="0" smtClean="0">
                <a:solidFill>
                  <a:srgbClr val="C4B900"/>
                </a:solidFill>
                <a:latin typeface="Calibri" panose="020F0502020204030204" pitchFamily="34" charset="0"/>
                <a:ea typeface="Verdana" panose="020B0604030504040204" pitchFamily="34" charset="0"/>
                <a:cs typeface="Calibri" panose="020F0502020204030204" pitchFamily="34" charset="0"/>
              </a:rPr>
              <a:t>A </a:t>
            </a:r>
            <a:r>
              <a:rPr lang="en-GB" sz="700" spc="-10" dirty="0">
                <a:solidFill>
                  <a:srgbClr val="C4B900"/>
                </a:solidFill>
                <a:latin typeface="Calibri" panose="020F0502020204030204" pitchFamily="34" charset="0"/>
                <a:ea typeface="Verdana" panose="020B0604030504040204" pitchFamily="34" charset="0"/>
                <a:cs typeface="Calibri" panose="020F0502020204030204" pitchFamily="34" charset="0"/>
              </a:rPr>
              <a:t>Supportive, Safe and Inclusive Organisation</a:t>
            </a:r>
          </a:p>
          <a:p>
            <a:pPr marL="171450" indent="-171450">
              <a:lnSpc>
                <a:spcPct val="110000"/>
              </a:lnSpc>
              <a:buClr>
                <a:srgbClr val="004D40"/>
              </a:buClr>
              <a:buSzPct val="100000"/>
              <a:buFont typeface="Webdings" panose="05030102010509060703" pitchFamily="18" charset="2"/>
              <a:buChar char="="/>
            </a:pPr>
            <a:r>
              <a:rPr lang="en-GB" sz="700" spc="-10" dirty="0">
                <a:solidFill>
                  <a:srgbClr val="004D40"/>
                </a:solidFill>
                <a:latin typeface="Calibri" panose="020F0502020204030204" pitchFamily="34" charset="0"/>
                <a:ea typeface="Verdana" panose="020B0604030504040204" pitchFamily="34" charset="0"/>
                <a:cs typeface="Calibri" panose="020F0502020204030204" pitchFamily="34" charset="0"/>
              </a:rPr>
              <a:t>A High Performing Organisation</a:t>
            </a:r>
            <a:endParaRPr lang="en-GB" sz="700" dirty="0">
              <a:solidFill>
                <a:srgbClr val="004D40"/>
              </a:solidFill>
              <a:latin typeface="Calibri" panose="020F0502020204030204" pitchFamily="34" charset="0"/>
              <a:ea typeface="Calibri" panose="020F0502020204030204" pitchFamily="34" charset="0"/>
              <a:cs typeface="Calibri" panose="020F0502020204030204" pitchFamily="34" charset="0"/>
            </a:endParaRPr>
          </a:p>
        </p:txBody>
      </p:sp>
      <p:sp>
        <p:nvSpPr>
          <p:cNvPr id="2" name="TextBox 1"/>
          <p:cNvSpPr txBox="1"/>
          <p:nvPr/>
        </p:nvSpPr>
        <p:spPr>
          <a:xfrm>
            <a:off x="92374" y="6623250"/>
            <a:ext cx="4423493" cy="215444"/>
          </a:xfrm>
          <a:prstGeom prst="rect">
            <a:avLst/>
          </a:prstGeom>
          <a:noFill/>
        </p:spPr>
        <p:txBody>
          <a:bodyPr wrap="square" rtlCol="0">
            <a:spAutoFit/>
          </a:bodyPr>
          <a:lstStyle/>
          <a:p>
            <a:r>
              <a:rPr lang="en-GB" sz="800" dirty="0" smtClean="0"/>
              <a:t>More detailed information can be found in the accompanying </a:t>
            </a:r>
            <a:r>
              <a:rPr lang="en-GB" sz="800" dirty="0" err="1" smtClean="0"/>
              <a:t>Q2</a:t>
            </a:r>
            <a:r>
              <a:rPr lang="en-GB" sz="800" dirty="0" smtClean="0"/>
              <a:t> Corporate Performance Report.</a:t>
            </a:r>
            <a:endParaRPr lang="en-GB" sz="800" dirty="0"/>
          </a:p>
        </p:txBody>
      </p:sp>
      <p:sp>
        <p:nvSpPr>
          <p:cNvPr id="30" name="Rectangle 29" title="for design purposes">
            <a:extLst>
              <a:ext uri="{FF2B5EF4-FFF2-40B4-BE49-F238E27FC236}">
                <a16:creationId xmlns:a16="http://schemas.microsoft.com/office/drawing/2014/main" id="{7C89BEC1-22F6-4EB5-A065-CC6BC9CE1C8F}"/>
              </a:ext>
            </a:extLst>
          </p:cNvPr>
          <p:cNvSpPr/>
          <p:nvPr/>
        </p:nvSpPr>
        <p:spPr>
          <a:xfrm>
            <a:off x="142884" y="149151"/>
            <a:ext cx="4438082" cy="302292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1" name="Picture 30" title="Header - Covid-19 impacts">
            <a:extLst>
              <a:ext uri="{FF2B5EF4-FFF2-40B4-BE49-F238E27FC236}">
                <a16:creationId xmlns:a16="http://schemas.microsoft.com/office/drawing/2014/main" id="{95C0DD20-E02F-4F51-8FEA-28752A3848BF}"/>
              </a:ext>
            </a:extLst>
          </p:cNvPr>
          <p:cNvPicPr>
            <a:picLocks noChangeAspect="1"/>
          </p:cNvPicPr>
          <p:nvPr/>
        </p:nvPicPr>
        <p:blipFill rotWithShape="1">
          <a:blip r:embed="rId2">
            <a:extLst>
              <a:ext uri="{28A0092B-C50C-407E-A947-70E740481C1C}">
                <a14:useLocalDpi xmlns:a14="http://schemas.microsoft.com/office/drawing/2010/main" val="0"/>
              </a:ext>
            </a:extLst>
          </a:blip>
          <a:srcRect l="11817" t="951"/>
          <a:stretch/>
        </p:blipFill>
        <p:spPr>
          <a:xfrm>
            <a:off x="142884" y="147636"/>
            <a:ext cx="1673987" cy="348846"/>
          </a:xfrm>
          <a:prstGeom prst="rect">
            <a:avLst/>
          </a:prstGeom>
        </p:spPr>
      </p:pic>
      <p:sp>
        <p:nvSpPr>
          <p:cNvPr id="32" name="TextBox 31">
            <a:extLst>
              <a:ext uri="{FF2B5EF4-FFF2-40B4-BE49-F238E27FC236}">
                <a16:creationId xmlns:a16="http://schemas.microsoft.com/office/drawing/2014/main" id="{95BEC7D3-3368-412E-995C-CAAAFF82AFF5}"/>
              </a:ext>
            </a:extLst>
          </p:cNvPr>
          <p:cNvSpPr txBox="1"/>
          <p:nvPr/>
        </p:nvSpPr>
        <p:spPr>
          <a:xfrm>
            <a:off x="142883" y="107591"/>
            <a:ext cx="1346844" cy="246221"/>
          </a:xfrm>
          <a:prstGeom prst="rect">
            <a:avLst/>
          </a:prstGeom>
          <a:noFill/>
        </p:spPr>
        <p:txBody>
          <a:bodyPr wrap="none" rtlCol="0">
            <a:spAutoFit/>
          </a:bodyPr>
          <a:lstStyle/>
          <a:p>
            <a:r>
              <a:rPr lang="en-GB" sz="1000" b="1" dirty="0" smtClean="0">
                <a:solidFill>
                  <a:schemeClr val="bg1"/>
                </a:solidFill>
                <a:ea typeface="Verdana" panose="020B0604030504040204" pitchFamily="34" charset="0"/>
              </a:rPr>
              <a:t>COVID-19 Impacts       </a:t>
            </a:r>
            <a:endParaRPr lang="en-GB" sz="1000" dirty="0">
              <a:solidFill>
                <a:schemeClr val="accent1"/>
              </a:solidFill>
              <a:ea typeface="Verdana" panose="020B0604030504040204" pitchFamily="34" charset="0"/>
            </a:endParaRPr>
          </a:p>
        </p:txBody>
      </p:sp>
      <p:sp>
        <p:nvSpPr>
          <p:cNvPr id="33" name="TextBox 32"/>
          <p:cNvSpPr txBox="1"/>
          <p:nvPr/>
        </p:nvSpPr>
        <p:spPr>
          <a:xfrm>
            <a:off x="151164" y="416696"/>
            <a:ext cx="4453519" cy="3029034"/>
          </a:xfrm>
          <a:prstGeom prst="rect">
            <a:avLst/>
          </a:prstGeom>
          <a:noFill/>
        </p:spPr>
        <p:txBody>
          <a:bodyPr wrap="square" rtlCol="0">
            <a:spAutoFit/>
          </a:bodyPr>
          <a:lstStyle/>
          <a:p>
            <a:pPr marL="171450" indent="-171450">
              <a:spcAft>
                <a:spcPts val="400"/>
              </a:spcAft>
              <a:buClr>
                <a:schemeClr val="accent1"/>
              </a:buClr>
              <a:buSzPct val="111000"/>
              <a:buFont typeface="Arial" panose="020B0604020202020204" pitchFamily="34" charset="0"/>
              <a:buChar char="•"/>
            </a:pPr>
            <a:r>
              <a:rPr lang="en-GB" sz="800" dirty="0" smtClean="0"/>
              <a:t>Recruitment - Market </a:t>
            </a:r>
            <a:r>
              <a:rPr lang="en-GB" sz="800" dirty="0"/>
              <a:t>reports state that candidates are typically tending to stay with their current employer at present, particularly if they are female.  Additionally, the reported and anticipated post-</a:t>
            </a:r>
            <a:r>
              <a:rPr lang="en-GB" sz="800" dirty="0" err="1"/>
              <a:t>Covid</a:t>
            </a:r>
            <a:r>
              <a:rPr lang="en-GB" sz="800" dirty="0"/>
              <a:t> </a:t>
            </a:r>
            <a:r>
              <a:rPr lang="en-GB" sz="800" dirty="0" smtClean="0"/>
              <a:t>series </a:t>
            </a:r>
            <a:r>
              <a:rPr lang="en-GB" sz="800" dirty="0"/>
              <a:t>of redundancies has not happened leading to fewer candidates on the market. </a:t>
            </a:r>
            <a:endParaRPr lang="en-GB" sz="800" dirty="0" smtClean="0"/>
          </a:p>
          <a:p>
            <a:pPr marL="171450" lvl="0" indent="-171450">
              <a:spcAft>
                <a:spcPts val="400"/>
              </a:spcAft>
              <a:buClr>
                <a:schemeClr val="accent1"/>
              </a:buClr>
              <a:buSzPct val="111000"/>
              <a:buFont typeface="Arial" panose="020B0604020202020204" pitchFamily="34" charset="0"/>
              <a:buChar char="•"/>
            </a:pPr>
            <a:r>
              <a:rPr lang="en-GB" sz="800" dirty="0"/>
              <a:t>CV-19 restrictions continue to provide headwinds to planning and delivery, with more capacity needed in places to compensate.</a:t>
            </a:r>
          </a:p>
          <a:p>
            <a:pPr marL="171450" indent="-171450">
              <a:spcAft>
                <a:spcPts val="400"/>
              </a:spcAft>
              <a:buClr>
                <a:schemeClr val="accent1"/>
              </a:buClr>
              <a:buSzPct val="111000"/>
              <a:buFont typeface="Arial" panose="020B0604020202020204" pitchFamily="34" charset="0"/>
              <a:buChar char="•"/>
            </a:pPr>
            <a:r>
              <a:rPr lang="en-GB" sz="800" dirty="0" err="1"/>
              <a:t>Covid</a:t>
            </a:r>
            <a:r>
              <a:rPr lang="en-GB" sz="800" dirty="0"/>
              <a:t>-19 absences (for direct infection of employees) have not had a significant impact but following schools re-opening many parents again had additional caring responsibilities as children caught </a:t>
            </a:r>
            <a:r>
              <a:rPr lang="en-GB" sz="800" dirty="0" err="1"/>
              <a:t>Covid</a:t>
            </a:r>
            <a:r>
              <a:rPr lang="en-GB" sz="800" dirty="0"/>
              <a:t>-19 or had repeated isolation periods. Where employees have tested positive there is no evidence of these infections being caught or passed on in the workplace. </a:t>
            </a:r>
            <a:endParaRPr lang="en-GB" sz="800" dirty="0" smtClean="0"/>
          </a:p>
          <a:p>
            <a:pPr marL="171450" lvl="0" indent="-171450">
              <a:spcAft>
                <a:spcPts val="400"/>
              </a:spcAft>
              <a:buClr>
                <a:schemeClr val="accent1"/>
              </a:buClr>
              <a:buSzPct val="111000"/>
              <a:buFont typeface="Arial" panose="020B0604020202020204" pitchFamily="34" charset="0"/>
              <a:buChar char="•"/>
            </a:pPr>
            <a:r>
              <a:rPr lang="en-GB" sz="800" dirty="0"/>
              <a:t>Visitor numbers have increased significantly throughout the </a:t>
            </a:r>
            <a:r>
              <a:rPr lang="en-GB" sz="800" dirty="0" smtClean="0"/>
              <a:t>regions </a:t>
            </a:r>
            <a:r>
              <a:rPr lang="en-GB" sz="800" dirty="0"/>
              <a:t>due to increased ‘staycations’ across the country.</a:t>
            </a:r>
          </a:p>
          <a:p>
            <a:pPr marL="171450" indent="-171450">
              <a:spcAft>
                <a:spcPts val="400"/>
              </a:spcAft>
              <a:buClr>
                <a:schemeClr val="accent1"/>
              </a:buClr>
              <a:buSzPct val="111000"/>
              <a:buFont typeface="Arial" panose="020B0604020202020204" pitchFamily="34" charset="0"/>
              <a:buChar char="•"/>
            </a:pPr>
            <a:r>
              <a:rPr lang="en-GB" sz="800" dirty="0"/>
              <a:t>As the safe and phased re-opening offices progresses the </a:t>
            </a:r>
            <a:r>
              <a:rPr lang="en-GB" sz="800" dirty="0" smtClean="0"/>
              <a:t>Regions are beginning to develop and consider smarter </a:t>
            </a:r>
            <a:r>
              <a:rPr lang="en-GB" sz="800" dirty="0"/>
              <a:t>working, blended working principles and </a:t>
            </a:r>
            <a:r>
              <a:rPr lang="en-GB" sz="800" dirty="0" smtClean="0"/>
              <a:t>consolidation of team </a:t>
            </a:r>
            <a:r>
              <a:rPr lang="en-GB" sz="800" dirty="0"/>
              <a:t>discussions </a:t>
            </a:r>
            <a:r>
              <a:rPr lang="en-GB" sz="800" dirty="0" smtClean="0"/>
              <a:t>as </a:t>
            </a:r>
            <a:r>
              <a:rPr lang="en-GB" sz="800" dirty="0"/>
              <a:t>part </a:t>
            </a:r>
            <a:r>
              <a:rPr lang="en-GB" sz="800" dirty="0" smtClean="0"/>
              <a:t>of </a:t>
            </a:r>
            <a:r>
              <a:rPr lang="en-GB" sz="800" dirty="0"/>
              <a:t>guidance and support for </a:t>
            </a:r>
            <a:r>
              <a:rPr lang="en-GB" sz="800" dirty="0" smtClean="0"/>
              <a:t>staff.</a:t>
            </a:r>
            <a:endParaRPr lang="en-GB" sz="800" dirty="0"/>
          </a:p>
          <a:p>
            <a:pPr marL="171450" indent="-171450">
              <a:spcAft>
                <a:spcPts val="400"/>
              </a:spcAft>
              <a:buClr>
                <a:schemeClr val="accent1"/>
              </a:buClr>
              <a:buSzPct val="111000"/>
              <a:buFont typeface="Arial" panose="020B0604020202020204" pitchFamily="34" charset="0"/>
              <a:buChar char="•"/>
            </a:pPr>
            <a:r>
              <a:rPr lang="en-GB" sz="800" dirty="0" err="1" smtClean="0"/>
              <a:t>Covid</a:t>
            </a:r>
            <a:r>
              <a:rPr lang="en-GB" sz="800" dirty="0" smtClean="0"/>
              <a:t> – 19 recovery </a:t>
            </a:r>
            <a:r>
              <a:rPr lang="en-GB" sz="800" dirty="0"/>
              <a:t>continues to be a core </a:t>
            </a:r>
            <a:r>
              <a:rPr lang="en-GB" sz="800" dirty="0" smtClean="0"/>
              <a:t>focus throughout the regions with staff evolving </a:t>
            </a:r>
            <a:r>
              <a:rPr lang="en-GB" sz="800" dirty="0"/>
              <a:t>their skills in relation to </a:t>
            </a:r>
            <a:r>
              <a:rPr lang="en-GB" sz="800" dirty="0" smtClean="0"/>
              <a:t>technology and other </a:t>
            </a:r>
            <a:r>
              <a:rPr lang="en-GB" sz="800" dirty="0"/>
              <a:t>more dynamic and innovative ways of working to maximise communication and IT based work streams.</a:t>
            </a:r>
          </a:p>
          <a:p>
            <a:pPr>
              <a:spcAft>
                <a:spcPts val="400"/>
              </a:spcAft>
              <a:buClr>
                <a:schemeClr val="accent1"/>
              </a:buClr>
              <a:buSzPct val="111000"/>
            </a:pPr>
            <a:endParaRPr lang="en-GB" sz="800" dirty="0" smtClean="0"/>
          </a:p>
          <a:p>
            <a:pPr marL="171450" indent="-171450">
              <a:spcAft>
                <a:spcPts val="400"/>
              </a:spcAft>
              <a:buClr>
                <a:schemeClr val="accent1"/>
              </a:buClr>
              <a:buSzPct val="111000"/>
              <a:buFont typeface="Arial" panose="020B0604020202020204" pitchFamily="34" charset="0"/>
              <a:buChar char="•"/>
            </a:pPr>
            <a:endParaRPr lang="en-GB" sz="800" dirty="0" smtClean="0">
              <a:latin typeface="Calibri" panose="020F0502020204030204" pitchFamily="34" charset="0"/>
            </a:endParaRPr>
          </a:p>
          <a:p>
            <a:pPr lvl="0">
              <a:spcAft>
                <a:spcPts val="400"/>
              </a:spcAft>
              <a:buClr>
                <a:schemeClr val="accent1"/>
              </a:buClr>
              <a:buSzPct val="111000"/>
            </a:pPr>
            <a:endParaRPr lang="en-GB" sz="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35" name="TextBox 34"/>
          <p:cNvSpPr txBox="1"/>
          <p:nvPr/>
        </p:nvSpPr>
        <p:spPr>
          <a:xfrm>
            <a:off x="155245" y="3489006"/>
            <a:ext cx="4449438" cy="3713837"/>
          </a:xfrm>
          <a:prstGeom prst="rect">
            <a:avLst/>
          </a:prstGeom>
          <a:noFill/>
        </p:spPr>
        <p:txBody>
          <a:bodyPr wrap="square" rtlCol="0">
            <a:spAutoFit/>
          </a:bodyPr>
          <a:lstStyle/>
          <a:p>
            <a:pPr marL="171450" indent="-171450">
              <a:spcAft>
                <a:spcPts val="400"/>
              </a:spcAft>
              <a:buClr>
                <a:schemeClr val="accent1"/>
              </a:buClr>
              <a:buSzPct val="111000"/>
              <a:buFont typeface="Arial" panose="020B0604020202020204" pitchFamily="34" charset="0"/>
              <a:buChar char="•"/>
            </a:pPr>
            <a:r>
              <a:rPr lang="en-US" sz="800" dirty="0"/>
              <a:t>Highlights included a pre-emptive PR announcing the September deer cull which for the first time allowed us to present in full our rationale for the cull to an audience of over 1 million people. </a:t>
            </a:r>
            <a:endParaRPr lang="en-US" sz="800" dirty="0" smtClean="0"/>
          </a:p>
          <a:p>
            <a:pPr marL="171450" indent="-171450">
              <a:spcAft>
                <a:spcPts val="400"/>
              </a:spcAft>
              <a:buClr>
                <a:schemeClr val="accent1"/>
              </a:buClr>
              <a:buSzPct val="111000"/>
              <a:buFont typeface="Arial" panose="020B0604020202020204" pitchFamily="34" charset="0"/>
              <a:buChar char="•"/>
            </a:pPr>
            <a:r>
              <a:rPr lang="en-GB" sz="800" dirty="0"/>
              <a:t>Completion of the Corporate Function Review business case and launch of the consultation with trades unions and staff.</a:t>
            </a:r>
          </a:p>
          <a:p>
            <a:pPr marL="171450" indent="-171450">
              <a:spcAft>
                <a:spcPts val="400"/>
              </a:spcAft>
              <a:buClr>
                <a:schemeClr val="accent1"/>
              </a:buClr>
              <a:buSzPct val="111000"/>
              <a:buFont typeface="Arial" panose="020B0604020202020204" pitchFamily="34" charset="0"/>
              <a:buChar char="•"/>
            </a:pPr>
            <a:r>
              <a:rPr lang="en-GB" sz="800" dirty="0"/>
              <a:t>Cairngorms </a:t>
            </a:r>
            <a:r>
              <a:rPr lang="en-GB" sz="800" dirty="0" smtClean="0"/>
              <a:t>Connect (FLS involved in collaborative partnership) </a:t>
            </a:r>
            <a:r>
              <a:rPr lang="en-GB" sz="800" dirty="0"/>
              <a:t>has been awarded the prestigious 'Nature and the Environment Award' at the Holyrood </a:t>
            </a:r>
            <a:r>
              <a:rPr lang="en-GB" sz="800" dirty="0" err="1"/>
              <a:t>COP26</a:t>
            </a:r>
            <a:r>
              <a:rPr lang="en-GB" sz="800" dirty="0"/>
              <a:t> Green Giant Awards</a:t>
            </a:r>
            <a:r>
              <a:rPr lang="en-GB" sz="800" dirty="0" smtClean="0"/>
              <a:t>.</a:t>
            </a:r>
          </a:p>
          <a:p>
            <a:pPr marL="171450" indent="-171450">
              <a:spcAft>
                <a:spcPts val="400"/>
              </a:spcAft>
              <a:buClr>
                <a:schemeClr val="accent1"/>
              </a:buClr>
              <a:buSzPct val="111000"/>
              <a:buFont typeface="Arial" panose="020B0604020202020204" pitchFamily="34" charset="0"/>
              <a:buChar char="•"/>
            </a:pPr>
            <a:r>
              <a:rPr lang="en-GB" sz="800" dirty="0"/>
              <a:t>D</a:t>
            </a:r>
            <a:r>
              <a:rPr lang="en-GB" sz="800" dirty="0" smtClean="0"/>
              <a:t>raft </a:t>
            </a:r>
            <a:r>
              <a:rPr lang="en-GB" sz="800" dirty="0"/>
              <a:t>FLS Route Map to Net Zero </a:t>
            </a:r>
            <a:r>
              <a:rPr lang="en-GB" sz="800" dirty="0" smtClean="0"/>
              <a:t>prepared with core </a:t>
            </a:r>
            <a:r>
              <a:rPr lang="en-GB" sz="800" dirty="0"/>
              <a:t>components </a:t>
            </a:r>
            <a:r>
              <a:rPr lang="en-GB" sz="800" dirty="0" smtClean="0"/>
              <a:t>to be included </a:t>
            </a:r>
            <a:r>
              <a:rPr lang="en-GB" sz="800" dirty="0"/>
              <a:t>within </a:t>
            </a:r>
            <a:r>
              <a:rPr lang="en-GB" sz="800" dirty="0" smtClean="0"/>
              <a:t>the organisation’s Climate </a:t>
            </a:r>
            <a:r>
              <a:rPr lang="en-GB" sz="800" dirty="0"/>
              <a:t>Change </a:t>
            </a:r>
            <a:r>
              <a:rPr lang="en-GB" sz="800" dirty="0" smtClean="0"/>
              <a:t>Plan.</a:t>
            </a:r>
          </a:p>
          <a:p>
            <a:pPr marL="171450" indent="-171450">
              <a:spcAft>
                <a:spcPts val="400"/>
              </a:spcAft>
              <a:buClr>
                <a:schemeClr val="accent1"/>
              </a:buClr>
              <a:buSzPct val="111000"/>
              <a:buFont typeface="Arial" panose="020B0604020202020204" pitchFamily="34" charset="0"/>
              <a:buChar char="•"/>
            </a:pPr>
            <a:r>
              <a:rPr lang="en-GB" sz="800" dirty="0" smtClean="0"/>
              <a:t>Central region won the highly commended Scottish </a:t>
            </a:r>
            <a:r>
              <a:rPr lang="en-GB" sz="800" dirty="0"/>
              <a:t>wood </a:t>
            </a:r>
            <a:r>
              <a:rPr lang="en-GB" sz="800" dirty="0" smtClean="0"/>
              <a:t>award for </a:t>
            </a:r>
            <a:r>
              <a:rPr lang="en-GB" sz="800" dirty="0" err="1" smtClean="0"/>
              <a:t>Balgownie</a:t>
            </a:r>
            <a:r>
              <a:rPr lang="en-GB" sz="800" dirty="0" smtClean="0"/>
              <a:t> Woods.</a:t>
            </a:r>
          </a:p>
          <a:p>
            <a:pPr marL="171450" indent="-171450">
              <a:spcAft>
                <a:spcPts val="400"/>
              </a:spcAft>
              <a:buClr>
                <a:schemeClr val="accent1"/>
              </a:buClr>
              <a:buSzPct val="111000"/>
              <a:buFont typeface="Arial" panose="020B0604020202020204" pitchFamily="34" charset="0"/>
              <a:buChar char="•"/>
            </a:pPr>
            <a:r>
              <a:rPr lang="en-GB" sz="800" dirty="0" smtClean="0"/>
              <a:t>Deer Management: Continued </a:t>
            </a:r>
            <a:r>
              <a:rPr lang="en-GB" sz="800" dirty="0"/>
              <a:t>and positive progress in relation to </a:t>
            </a:r>
            <a:r>
              <a:rPr lang="en-GB" sz="800" dirty="0" smtClean="0"/>
              <a:t>population management, improvements to be realised in </a:t>
            </a:r>
            <a:r>
              <a:rPr lang="en-GB" sz="800" dirty="0"/>
              <a:t>terms of internal performance and external landscape scale approaches/objectives (predominantly neighbour relationships/positions</a:t>
            </a:r>
            <a:r>
              <a:rPr lang="en-GB" sz="800" dirty="0" smtClean="0"/>
              <a:t>).</a:t>
            </a:r>
          </a:p>
          <a:p>
            <a:pPr marL="171450" indent="-171450">
              <a:spcAft>
                <a:spcPts val="400"/>
              </a:spcAft>
              <a:buClr>
                <a:schemeClr val="accent1"/>
              </a:buClr>
              <a:buSzPct val="111000"/>
              <a:buFont typeface="Arial" panose="020B0604020202020204" pitchFamily="34" charset="0"/>
              <a:buChar char="•"/>
            </a:pPr>
            <a:r>
              <a:rPr lang="en-GB" sz="800" dirty="0"/>
              <a:t>1076 gross ha acquired or under offer for the </a:t>
            </a:r>
            <a:r>
              <a:rPr lang="en-GB" sz="800" dirty="0" err="1"/>
              <a:t>LCIF</a:t>
            </a:r>
            <a:endParaRPr lang="en-GB" sz="800" dirty="0"/>
          </a:p>
          <a:p>
            <a:pPr marL="171450" indent="-171450">
              <a:spcAft>
                <a:spcPts val="400"/>
              </a:spcAft>
              <a:buClr>
                <a:schemeClr val="accent1"/>
              </a:buClr>
              <a:buSzPct val="111000"/>
              <a:buFont typeface="Arial" panose="020B0604020202020204" pitchFamily="34" charset="0"/>
              <a:buChar char="•"/>
            </a:pPr>
            <a:endParaRPr lang="en-GB" sz="800" dirty="0"/>
          </a:p>
          <a:p>
            <a:pPr marL="171450" indent="-171450">
              <a:spcAft>
                <a:spcPts val="400"/>
              </a:spcAft>
              <a:buClr>
                <a:schemeClr val="accent1"/>
              </a:buClr>
              <a:buSzPct val="111000"/>
              <a:buFont typeface="Arial" panose="020B0604020202020204" pitchFamily="34" charset="0"/>
              <a:buChar char="•"/>
            </a:pPr>
            <a:endParaRPr lang="en-GB" sz="800" dirty="0"/>
          </a:p>
          <a:p>
            <a:pPr marL="171450" indent="-171450">
              <a:spcAft>
                <a:spcPts val="400"/>
              </a:spcAft>
              <a:buClr>
                <a:schemeClr val="accent1"/>
              </a:buClr>
              <a:buSzPct val="111000"/>
              <a:buFont typeface="Arial" panose="020B0604020202020204" pitchFamily="34" charset="0"/>
              <a:buChar char="•"/>
            </a:pPr>
            <a:endParaRPr lang="en-GB" sz="800" dirty="0">
              <a:ea typeface="Calibri" panose="020F0502020204030204" pitchFamily="34" charset="0"/>
              <a:cs typeface="Calibri" panose="020F0502020204030204" pitchFamily="34" charset="0"/>
            </a:endParaRPr>
          </a:p>
          <a:p>
            <a:pPr marL="171450" lvl="0" indent="-171450">
              <a:buClr>
                <a:srgbClr val="48A23F"/>
              </a:buClr>
              <a:buFont typeface="Arial" panose="020B0604020202020204" pitchFamily="34" charset="0"/>
              <a:buChar char="•"/>
            </a:pPr>
            <a:endParaRPr lang="en-GB" sz="800" dirty="0"/>
          </a:p>
          <a:p>
            <a:r>
              <a:rPr lang="en-GB" dirty="0"/>
              <a:t> </a:t>
            </a:r>
            <a:endParaRPr lang="en-GB" sz="800" dirty="0" smtClean="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spcAft>
                <a:spcPts val="400"/>
              </a:spcAft>
              <a:buClr>
                <a:schemeClr val="accent1"/>
              </a:buClr>
              <a:buSzPct val="111000"/>
              <a:buFont typeface="Arial" panose="020B0604020202020204" pitchFamily="34" charset="0"/>
              <a:buChar char="•"/>
            </a:pPr>
            <a:endParaRPr lang="en-GB" sz="800" dirty="0" smtClean="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spcAft>
                <a:spcPts val="400"/>
              </a:spcAft>
              <a:buClr>
                <a:schemeClr val="accent1"/>
              </a:buClr>
              <a:buSzPct val="111000"/>
              <a:buFont typeface="Arial" panose="020B0604020202020204" pitchFamily="34" charset="0"/>
              <a:buChar char="•"/>
            </a:pPr>
            <a:endParaRPr lang="en-GB" sz="800" dirty="0" smtClean="0">
              <a:latin typeface="Calibri" panose="020F0502020204030204" pitchFamily="34" charset="0"/>
              <a:ea typeface="Times New Roman" panose="02020603050405020304" pitchFamily="18" charset="0"/>
              <a:cs typeface="Times New Roman" panose="02020603050405020304" pitchFamily="18" charset="0"/>
            </a:endParaRPr>
          </a:p>
          <a:p>
            <a:pPr lvl="0">
              <a:spcAft>
                <a:spcPts val="400"/>
              </a:spcAft>
              <a:buClr>
                <a:schemeClr val="accent1"/>
              </a:buClr>
              <a:buSzPct val="111000"/>
            </a:pPr>
            <a:endParaRPr lang="en-GB" sz="800" dirty="0" smtClean="0">
              <a:latin typeface="Calibri" panose="020F0502020204030204" pitchFamily="34" charset="0"/>
              <a:ea typeface="Times New Roman" panose="02020603050405020304" pitchFamily="18" charset="0"/>
              <a:cs typeface="Times New Roman" panose="02020603050405020304" pitchFamily="18" charset="0"/>
            </a:endParaRPr>
          </a:p>
          <a:p>
            <a:pPr marL="171450" lvl="0" indent="-171450">
              <a:spcAft>
                <a:spcPts val="400"/>
              </a:spcAft>
              <a:buClr>
                <a:schemeClr val="accent1"/>
              </a:buClr>
              <a:buSzPct val="111000"/>
              <a:buFont typeface="Arial" panose="020B0604020202020204" pitchFamily="34" charset="0"/>
              <a:buChar char="•"/>
            </a:pPr>
            <a:endParaRPr lang="en-GB" sz="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36" name="Picture 35" title="Header - key to symbols">
            <a:extLst>
              <a:ext uri="{FF2B5EF4-FFF2-40B4-BE49-F238E27FC236}">
                <a16:creationId xmlns:a16="http://schemas.microsoft.com/office/drawing/2014/main" id="{FBE5EEAE-674D-4FC8-B5D1-21CFB444A764}"/>
              </a:ext>
            </a:extLst>
          </p:cNvPr>
          <p:cNvPicPr>
            <a:picLocks noChangeAspect="1"/>
          </p:cNvPicPr>
          <p:nvPr/>
        </p:nvPicPr>
        <p:blipFill rotWithShape="1">
          <a:blip r:embed="rId2">
            <a:extLst>
              <a:ext uri="{28A0092B-C50C-407E-A947-70E740481C1C}">
                <a14:useLocalDpi xmlns:a14="http://schemas.microsoft.com/office/drawing/2010/main" val="0"/>
              </a:ext>
            </a:extLst>
          </a:blip>
          <a:srcRect l="45439" t="9694" b="-1"/>
          <a:stretch/>
        </p:blipFill>
        <p:spPr>
          <a:xfrm>
            <a:off x="142883" y="5744187"/>
            <a:ext cx="1153369" cy="259987"/>
          </a:xfrm>
          <a:prstGeom prst="rect">
            <a:avLst/>
          </a:prstGeom>
        </p:spPr>
      </p:pic>
      <p:sp>
        <p:nvSpPr>
          <p:cNvPr id="37" name="TextBox 36">
            <a:extLst>
              <a:ext uri="{FF2B5EF4-FFF2-40B4-BE49-F238E27FC236}">
                <a16:creationId xmlns:a16="http://schemas.microsoft.com/office/drawing/2014/main" id="{95BEC7D3-3368-412E-995C-CAAAFF82AFF5}"/>
              </a:ext>
            </a:extLst>
          </p:cNvPr>
          <p:cNvSpPr txBox="1"/>
          <p:nvPr/>
        </p:nvSpPr>
        <p:spPr>
          <a:xfrm>
            <a:off x="125821" y="5713721"/>
            <a:ext cx="1162498" cy="246221"/>
          </a:xfrm>
          <a:prstGeom prst="rect">
            <a:avLst/>
          </a:prstGeom>
          <a:noFill/>
        </p:spPr>
        <p:txBody>
          <a:bodyPr wrap="none" rtlCol="0">
            <a:spAutoFit/>
          </a:bodyPr>
          <a:lstStyle/>
          <a:p>
            <a:r>
              <a:rPr lang="en-GB" sz="1000" b="1" dirty="0" smtClean="0">
                <a:solidFill>
                  <a:schemeClr val="bg1"/>
                </a:solidFill>
                <a:ea typeface="Verdana" panose="020B0604030504040204" pitchFamily="34" charset="0"/>
              </a:rPr>
              <a:t>Key to symbols      </a:t>
            </a:r>
            <a:endParaRPr lang="en-GB" sz="1000" dirty="0">
              <a:solidFill>
                <a:schemeClr val="accent1"/>
              </a:solidFill>
              <a:ea typeface="Verdana" panose="020B0604030504040204" pitchFamily="34" charset="0"/>
            </a:endParaRPr>
          </a:p>
        </p:txBody>
      </p:sp>
      <p:sp>
        <p:nvSpPr>
          <p:cNvPr id="3" name="Title 2" hidden="1"/>
          <p:cNvSpPr>
            <a:spLocks noGrp="1"/>
          </p:cNvSpPr>
          <p:nvPr>
            <p:ph type="title"/>
          </p:nvPr>
        </p:nvSpPr>
        <p:spPr/>
        <p:txBody>
          <a:bodyPr/>
          <a:lstStyle/>
          <a:p>
            <a:r>
              <a:rPr lang="en-GB" dirty="0" smtClean="0"/>
              <a:t>Corporate Dashboard slide 2</a:t>
            </a:r>
            <a:endParaRPr lang="en-GB" dirty="0"/>
          </a:p>
        </p:txBody>
      </p:sp>
      <p:sp>
        <p:nvSpPr>
          <p:cNvPr id="9" name="Content Placeholder 8" hidden="1"/>
          <p:cNvSpPr>
            <a:spLocks noGrp="1"/>
          </p:cNvSpPr>
          <p:nvPr>
            <p:ph idx="1"/>
          </p:nvPr>
        </p:nvSpPr>
        <p:spPr>
          <a:xfrm>
            <a:off x="392217" y="1209192"/>
            <a:ext cx="7886700" cy="4351338"/>
          </a:xfrm>
        </p:spPr>
        <p:txBody>
          <a:bodyPr/>
          <a:lstStyle/>
          <a:p>
            <a:endParaRPr lang="en-GB" dirty="0"/>
          </a:p>
        </p:txBody>
      </p:sp>
      <p:sp>
        <p:nvSpPr>
          <p:cNvPr id="38" name="TextBox 37">
            <a:extLst>
              <a:ext uri="{FF2B5EF4-FFF2-40B4-BE49-F238E27FC236}">
                <a16:creationId xmlns:a16="http://schemas.microsoft.com/office/drawing/2014/main" id="{470E9D42-EEBE-421A-9BCC-3F6AEAF746CA}"/>
              </a:ext>
            </a:extLst>
          </p:cNvPr>
          <p:cNvSpPr txBox="1"/>
          <p:nvPr/>
        </p:nvSpPr>
        <p:spPr>
          <a:xfrm>
            <a:off x="5339935" y="6611779"/>
            <a:ext cx="3425280" cy="246221"/>
          </a:xfrm>
          <a:prstGeom prst="rect">
            <a:avLst/>
          </a:prstGeom>
          <a:noFill/>
        </p:spPr>
        <p:txBody>
          <a:bodyPr wrap="square" rtlCol="0">
            <a:spAutoFit/>
          </a:bodyPr>
          <a:lstStyle/>
          <a:p>
            <a:pPr algn="r"/>
            <a:r>
              <a:rPr lang="en-GB" sz="1000" b="1" dirty="0">
                <a:solidFill>
                  <a:schemeClr val="tx2"/>
                </a:solidFill>
                <a:cs typeface="Calibri Light" panose="020F0302020204030204" pitchFamily="34" charset="0"/>
              </a:rPr>
              <a:t>Corporate Performance  </a:t>
            </a:r>
            <a:r>
              <a:rPr lang="en-GB" sz="1000" dirty="0">
                <a:solidFill>
                  <a:srgbClr val="48A23F"/>
                </a:solidFill>
              </a:rPr>
              <a:t>Dashboard </a:t>
            </a:r>
            <a:r>
              <a:rPr lang="en-GB" sz="1000" dirty="0" smtClean="0">
                <a:solidFill>
                  <a:srgbClr val="48A23F"/>
                </a:solidFill>
              </a:rPr>
              <a:t>2021/22   </a:t>
            </a:r>
            <a:endParaRPr lang="en-GB" sz="1000" dirty="0">
              <a:solidFill>
                <a:srgbClr val="48A23F"/>
              </a:solidFill>
            </a:endParaRPr>
          </a:p>
        </p:txBody>
      </p:sp>
      <p:sp>
        <p:nvSpPr>
          <p:cNvPr id="39" name="Oval 38">
            <a:extLst>
              <a:ext uri="{FF2B5EF4-FFF2-40B4-BE49-F238E27FC236}">
                <a16:creationId xmlns:a16="http://schemas.microsoft.com/office/drawing/2014/main" id="{28E8B06E-A1C0-4706-8223-B4A90A0374F7}"/>
              </a:ext>
            </a:extLst>
          </p:cNvPr>
          <p:cNvSpPr/>
          <p:nvPr/>
        </p:nvSpPr>
        <p:spPr>
          <a:xfrm>
            <a:off x="8701505" y="6609801"/>
            <a:ext cx="203297" cy="212587"/>
          </a:xfrm>
          <a:prstGeom prst="ellipse">
            <a:avLst/>
          </a:prstGeom>
          <a:solidFill>
            <a:srgbClr val="48A23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GB" sz="800" b="1" dirty="0" err="1" smtClean="0">
                <a:solidFill>
                  <a:schemeClr val="bg1"/>
                </a:solidFill>
              </a:rPr>
              <a:t>Q2</a:t>
            </a:r>
            <a:endParaRPr lang="en-GB" sz="800" b="1" dirty="0">
              <a:solidFill>
                <a:schemeClr val="bg1"/>
              </a:solidFill>
            </a:endParaRPr>
          </a:p>
        </p:txBody>
      </p:sp>
    </p:spTree>
    <p:extLst>
      <p:ext uri="{BB962C8B-B14F-4D97-AF65-F5344CB8AC3E}">
        <p14:creationId xmlns:p14="http://schemas.microsoft.com/office/powerpoint/2010/main" val="1462396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9">
      <a:dk1>
        <a:srgbClr val="262626"/>
      </a:dk1>
      <a:lt1>
        <a:srgbClr val="FFFFFF"/>
      </a:lt1>
      <a:dk2>
        <a:srgbClr val="035F1D"/>
      </a:dk2>
      <a:lt2>
        <a:srgbClr val="EBEBEB"/>
      </a:lt2>
      <a:accent1>
        <a:srgbClr val="48A23F"/>
      </a:accent1>
      <a:accent2>
        <a:srgbClr val="0086BF"/>
      </a:accent2>
      <a:accent3>
        <a:srgbClr val="80276C"/>
      </a:accent3>
      <a:accent4>
        <a:srgbClr val="C2366F"/>
      </a:accent4>
      <a:accent5>
        <a:srgbClr val="D14124"/>
      </a:accent5>
      <a:accent6>
        <a:srgbClr val="E87722"/>
      </a:accent6>
      <a:hlink>
        <a:srgbClr val="FFAD00"/>
      </a:hlink>
      <a:folHlink>
        <a:srgbClr val="FDDA24"/>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Custom 8">
      <a:dk1>
        <a:sysClr val="windowText" lastClr="000000"/>
      </a:dk1>
      <a:lt1>
        <a:sysClr val="window" lastClr="FFFFFF"/>
      </a:lt1>
      <a:dk2>
        <a:srgbClr val="44546A"/>
      </a:dk2>
      <a:lt2>
        <a:srgbClr val="F0F0F0"/>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22730</TotalTime>
  <Words>1203</Words>
  <Application>Microsoft Office PowerPoint</Application>
  <PresentationFormat>On-screen Show (4:3)</PresentationFormat>
  <Paragraphs>152</Paragraphs>
  <Slides>2</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vt:i4>
      </vt:variant>
    </vt:vector>
  </HeadingPairs>
  <TitlesOfParts>
    <vt:vector size="10" baseType="lpstr">
      <vt:lpstr>Arial</vt:lpstr>
      <vt:lpstr>Calibri</vt:lpstr>
      <vt:lpstr>Calibri Light</vt:lpstr>
      <vt:lpstr>Symbol</vt:lpstr>
      <vt:lpstr>Times New Roman</vt:lpstr>
      <vt:lpstr>Verdana</vt:lpstr>
      <vt:lpstr>Webdings</vt:lpstr>
      <vt:lpstr>Office Theme</vt:lpstr>
      <vt:lpstr>Corporate Performance Dashboard 2020/21 Q2</vt:lpstr>
      <vt:lpstr>Corporate Dashboard slide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Dashboard Q4 2021</dc:title>
  <dc:creator>Kirst</dc:creator>
  <cp:lastModifiedBy>McCaskie I (Isla)</cp:lastModifiedBy>
  <cp:revision>319</cp:revision>
  <cp:lastPrinted>2018-08-17T15:38:10Z</cp:lastPrinted>
  <dcterms:created xsi:type="dcterms:W3CDTF">2018-08-02T09:57:39Z</dcterms:created>
  <dcterms:modified xsi:type="dcterms:W3CDTF">2022-02-04T16:35:20Z</dcterms:modified>
</cp:coreProperties>
</file>